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41"/>
  </p:notesMasterIdLst>
  <p:handoutMasterIdLst>
    <p:handoutMasterId r:id="rId42"/>
  </p:handoutMasterIdLst>
  <p:sldIdLst>
    <p:sldId id="264" r:id="rId2"/>
    <p:sldId id="257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4" r:id="rId22"/>
    <p:sldId id="395" r:id="rId23"/>
    <p:sldId id="396" r:id="rId24"/>
    <p:sldId id="397" r:id="rId25"/>
    <p:sldId id="398" r:id="rId26"/>
    <p:sldId id="399" r:id="rId27"/>
    <p:sldId id="400" r:id="rId28"/>
    <p:sldId id="401" r:id="rId29"/>
    <p:sldId id="403" r:id="rId30"/>
    <p:sldId id="404" r:id="rId31"/>
    <p:sldId id="405" r:id="rId32"/>
    <p:sldId id="406" r:id="rId33"/>
    <p:sldId id="407" r:id="rId34"/>
    <p:sldId id="408" r:id="rId35"/>
    <p:sldId id="409" r:id="rId36"/>
    <p:sldId id="410" r:id="rId37"/>
    <p:sldId id="411" r:id="rId38"/>
    <p:sldId id="412" r:id="rId39"/>
    <p:sldId id="372" r:id="rId40"/>
  </p:sldIdLst>
  <p:sldSz cx="9144000" cy="6858000" type="screen4x3"/>
  <p:notesSz cx="9236075" cy="6973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2156C8F-F392-4C91-8EA7-C661D9A92C07}">
          <p14:sldIdLst>
            <p14:sldId id="264"/>
            <p14:sldId id="257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3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97">
          <p15:clr>
            <a:srgbClr val="A4A3A4"/>
          </p15:clr>
        </p15:guide>
        <p15:guide id="2" pos="290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ng, Clark" initials="WC" lastIdx="1" clrIdx="0">
    <p:extLst>
      <p:ext uri="{19B8F6BF-5375-455C-9EA6-DF929625EA0E}">
        <p15:presenceInfo xmlns:p15="http://schemas.microsoft.com/office/powerpoint/2012/main" userId="Wong, Clar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98A0AA"/>
    <a:srgbClr val="34B233"/>
    <a:srgbClr val="FA8301"/>
    <a:srgbClr val="53626F"/>
    <a:srgbClr val="AAD59A"/>
    <a:srgbClr val="6BC7E8"/>
    <a:srgbClr val="006890"/>
    <a:srgbClr val="E1F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9" autoAdjust="0"/>
    <p:restoredTop sz="94705" autoAdjust="0"/>
  </p:normalViewPr>
  <p:slideViewPr>
    <p:cSldViewPr>
      <p:cViewPr varScale="1">
        <p:scale>
          <a:sx n="110" d="100"/>
          <a:sy n="110" d="100"/>
        </p:scale>
        <p:origin x="154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869" y="-67"/>
      </p:cViewPr>
      <p:guideLst>
        <p:guide orient="horz" pos="2197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6-06T10:22:18.812" idx="1">
    <p:pos x="10" y="10"/>
    <p:text>Once you’re logged in to REACH, you will notice six request tabs.  Each tab represents a type of transaction to be requested.   Let’s talk about each tab and the transactions each includes.</p:text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2299" cy="348695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48695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EC0F88A-4062-4C0E-9D68-0ED562BDF27D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23983"/>
            <a:ext cx="4002299" cy="34869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23983"/>
            <a:ext cx="4002299" cy="34869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CA74698-FAA2-41AB-B964-9203498F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77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088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2400" y="0"/>
            <a:ext cx="4002088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66181-E130-4042-834A-C8F7D6C731D3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3375" y="522288"/>
            <a:ext cx="3489325" cy="2616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925" y="3313113"/>
            <a:ext cx="7388225" cy="3138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24638"/>
            <a:ext cx="4002088" cy="3476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2400" y="6624638"/>
            <a:ext cx="4002088" cy="3476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314CA-F2BB-43E8-A748-ED30ED30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49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2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6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84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8890E46-5551-4D5A-B872-D6B5947533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00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95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2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92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10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8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90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54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5778-F785-41EB-9608-68D4E33F9CAB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972AF-00BA-4762-A97A-5493BC8A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26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15778-F785-41EB-9608-68D4E33F9CAB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972AF-00BA-4762-A97A-5493BC8A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2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cid:image001.png@01D2CD76.01FC1B60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cid:image002.png@01D2CD76.01FC1B60" TargetMode="Externa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gspc.georgia.gov/publication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j.wade@spc.ga.gov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lark.wong@spc.ga.gov" TargetMode="External"/><Relationship Id="rId4" Type="http://schemas.openxmlformats.org/officeDocument/2006/relationships/hyperlink" Target="mailto:ryan.remle@spc.ga.go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georgiabuildingauthority.quickbase.com/" TargetMode="External"/><Relationship Id="rId2" Type="http://schemas.openxmlformats.org/officeDocument/2006/relationships/hyperlink" Target="http://gspc.georgia.gov/form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cid:image001.png@01D2CD72.B428BC20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rgbClr val="5D8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Mission:</a:t>
            </a: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Arial" charset="0"/>
              </a:rPr>
            </a:br>
            <a:r>
              <a:rPr lang="en-US" i="1" dirty="0">
                <a:solidFill>
                  <a:schemeClr val="bg1"/>
                </a:solidFill>
                <a:latin typeface="Arial" charset="0"/>
              </a:rPr>
              <a:t>To advise, guide and maximize Georgia’s real estate portfolio by applying industry best practices in asset, space and transaction management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73731" name="TextBox 11"/>
          <p:cNvSpPr txBox="1">
            <a:spLocks noChangeArrowheads="1"/>
          </p:cNvSpPr>
          <p:nvPr/>
        </p:nvSpPr>
        <p:spPr bwMode="auto">
          <a:xfrm>
            <a:off x="0" y="4724400"/>
            <a:ext cx="9372600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LEASING</a:t>
            </a:r>
            <a:r>
              <a:rPr lang="en-US" sz="1200" dirty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 </a:t>
            </a:r>
            <a:r>
              <a:rPr lang="en-US" sz="1200" dirty="0">
                <a:solidFill>
                  <a:srgbClr val="D9D9D9"/>
                </a:solidFill>
                <a:latin typeface="Arial Narrow" pitchFamily="34" charset="0"/>
                <a:cs typeface="Arial" charset="0"/>
                <a:sym typeface="Wingdings 2" pitchFamily="18" charset="2"/>
              </a:rPr>
              <a:t></a:t>
            </a:r>
            <a:r>
              <a:rPr lang="en-US" sz="1200" dirty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 </a:t>
            </a:r>
            <a:r>
              <a:rPr lang="en-US" sz="14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SPACE PLANNING/DESIGN</a:t>
            </a:r>
            <a:r>
              <a:rPr lang="en-US" sz="1200" dirty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sz="1200" dirty="0" smtClean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sz="1200" dirty="0" smtClean="0">
                <a:solidFill>
                  <a:srgbClr val="D9D9D9"/>
                </a:solidFill>
                <a:latin typeface="Arial Narrow" pitchFamily="34" charset="0"/>
                <a:cs typeface="Arial" charset="0"/>
                <a:sym typeface="Wingdings 2" pitchFamily="18" charset="2"/>
              </a:rPr>
              <a:t></a:t>
            </a:r>
            <a:r>
              <a:rPr lang="en-US" sz="1200" dirty="0" smtClean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  </a:t>
            </a:r>
            <a:r>
              <a:rPr lang="en-US" sz="14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ASSET MANAGEMENT</a:t>
            </a:r>
            <a:r>
              <a:rPr lang="en-US" sz="1200" dirty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 </a:t>
            </a:r>
            <a:r>
              <a:rPr lang="en-US" sz="1200" dirty="0" smtClean="0">
                <a:solidFill>
                  <a:srgbClr val="D9D9D9"/>
                </a:solidFill>
                <a:latin typeface="Arial Narrow" pitchFamily="34" charset="0"/>
                <a:cs typeface="Arial" charset="0"/>
                <a:sym typeface="Wingdings 2" pitchFamily="18" charset="2"/>
              </a:rPr>
              <a:t></a:t>
            </a:r>
            <a:r>
              <a:rPr lang="en-US" sz="1200" dirty="0" smtClean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  </a:t>
            </a:r>
            <a:r>
              <a:rPr lang="en-US" sz="14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LAND</a:t>
            </a:r>
            <a:r>
              <a:rPr lang="en-US" sz="1400" dirty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ACQUISTIONS </a:t>
            </a:r>
            <a:r>
              <a:rPr lang="en-US" sz="1400" dirty="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 &amp; </a:t>
            </a:r>
            <a:r>
              <a:rPr lang="en-US" sz="1400" dirty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DISPOSITIONS</a:t>
            </a:r>
            <a:r>
              <a:rPr lang="en-US" sz="1200" dirty="0">
                <a:solidFill>
                  <a:srgbClr val="D9D9D9"/>
                </a:solidFill>
                <a:latin typeface="Arial Narrow" pitchFamily="34" charset="0"/>
                <a:cs typeface="Arial" charset="0"/>
              </a:rPr>
              <a:t>  </a:t>
            </a:r>
            <a:endParaRPr lang="en-US" sz="1400" dirty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73732" name="TextBox 15"/>
          <p:cNvSpPr txBox="1">
            <a:spLocks noChangeArrowheads="1"/>
          </p:cNvSpPr>
          <p:nvPr/>
        </p:nvSpPr>
        <p:spPr bwMode="auto">
          <a:xfrm>
            <a:off x="457200" y="5473700"/>
            <a:ext cx="853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6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5029200"/>
            <a:ext cx="9144000" cy="1588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4724400"/>
            <a:ext cx="9144000" cy="1588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5" name="Picture 4" descr="walker lookout mountain 110507_1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219200"/>
            <a:ext cx="34671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1219200"/>
            <a:ext cx="29718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8" name="Picture 12"/>
          <p:cNvPicPr>
            <a:picLocks noChangeAspect="1" noChangeArrowheads="1"/>
          </p:cNvPicPr>
          <p:nvPr/>
        </p:nvPicPr>
        <p:blipFill>
          <a:blip r:embed="rId4"/>
          <a:srcRect b="13782"/>
          <a:stretch>
            <a:fillRect/>
          </a:stretch>
        </p:blipFill>
        <p:spPr bwMode="auto">
          <a:xfrm>
            <a:off x="0" y="1219200"/>
            <a:ext cx="2819400" cy="33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gase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28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5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41714"/>
            <a:ext cx="8991600" cy="581628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71600" y="492862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Acquisition – Grantor Detail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2286000"/>
            <a:ext cx="1627773" cy="402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560549"/>
            <a:ext cx="1627773" cy="402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5791200"/>
            <a:ext cx="1627773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5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id:image001.png@01D2CD76.01FC1B60"/>
          <p:cNvPicPr/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0" r="15000"/>
          <a:stretch/>
        </p:blipFill>
        <p:spPr bwMode="auto">
          <a:xfrm>
            <a:off x="0" y="1143000"/>
            <a:ext cx="9144000" cy="58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71600" y="492862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Acquisition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1328778"/>
            <a:ext cx="1627773" cy="4023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3280945"/>
            <a:ext cx="1627773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71600" y="492862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Acquisition- Property Information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4648200"/>
            <a:ext cx="1621677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0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5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id:image002.png@01D2CD76.01FC1B60"/>
          <p:cNvPicPr/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1"/>
          <a:stretch/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71600" y="492862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Acquisition – Consideration / Closing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1632857"/>
            <a:ext cx="1621677" cy="4084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3281945"/>
            <a:ext cx="1621677" cy="4084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238" y="3995212"/>
            <a:ext cx="1621677" cy="4084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8482" y="5235833"/>
            <a:ext cx="1621677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9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153400" cy="5029200"/>
          </a:xfrm>
        </p:spPr>
        <p:txBody>
          <a:bodyPr>
            <a:norm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6388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71600" y="492862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Acquisition- Upload Documents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5589348"/>
            <a:ext cx="1627773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9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marL="91440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71600" y="492862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Acquisition- Submit to SPC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895600"/>
            <a:ext cx="1621677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6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44" y="1295401"/>
            <a:ext cx="9152127" cy="2667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71600" y="492862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Acquisition- Status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44" y="4213648"/>
            <a:ext cx="9152007" cy="2537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1611914"/>
            <a:ext cx="1621677" cy="4084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798392"/>
            <a:ext cx="1627773" cy="4023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506" y="3576403"/>
            <a:ext cx="1627773" cy="402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800" y="5079394"/>
            <a:ext cx="1621677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0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9738"/>
            <a:ext cx="9144000" cy="420858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71600" y="492862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Features- Information Icons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3529566"/>
            <a:ext cx="1621677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9738"/>
            <a:ext cx="9144000" cy="415978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71600" y="492862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Features- Email Notifications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1752600"/>
            <a:ext cx="1621677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2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71600" y="2499148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RLA/Easements 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3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9144000" cy="48006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5100" b="1" u="sng" dirty="0" smtClean="0">
                <a:latin typeface="Arial" pitchFamily="34" charset="0"/>
                <a:cs typeface="Arial" pitchFamily="34" charset="0"/>
              </a:rPr>
              <a:t>Agenda</a:t>
            </a:r>
          </a:p>
          <a:p>
            <a:pPr marL="0" indent="0">
              <a:buNone/>
            </a:pPr>
            <a:endParaRPr lang="en-US" sz="2400" u="sng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900" smtClean="0">
                <a:latin typeface="Arial" pitchFamily="34" charset="0"/>
                <a:cs typeface="Arial" pitchFamily="34" charset="0"/>
              </a:rPr>
              <a:t>Welcome </a:t>
            </a:r>
            <a:endParaRPr lang="en-US" sz="2900" dirty="0" smtClean="0">
              <a:latin typeface="Arial" pitchFamily="34" charset="0"/>
              <a:cs typeface="Arial" pitchFamily="34" charset="0"/>
            </a:endParaRPr>
          </a:p>
          <a:p>
            <a:endParaRPr lang="en-US" sz="2900" dirty="0">
              <a:latin typeface="Arial" pitchFamily="34" charset="0"/>
              <a:cs typeface="Arial" pitchFamily="34" charset="0"/>
            </a:endParaRPr>
          </a:p>
          <a:p>
            <a:r>
              <a:rPr lang="en-US" sz="2900" dirty="0" smtClean="0">
                <a:latin typeface="Arial" pitchFamily="34" charset="0"/>
                <a:cs typeface="Arial" pitchFamily="34" charset="0"/>
              </a:rPr>
              <a:t>Land Division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 smtClean="0">
                <a:latin typeface="Arial" pitchFamily="34" charset="0"/>
                <a:cs typeface="Arial" pitchFamily="34" charset="0"/>
              </a:rPr>
              <a:t>REACH is now active- J. Wade</a:t>
            </a:r>
          </a:p>
          <a:p>
            <a:endParaRPr lang="en-US" sz="29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900" dirty="0" smtClean="0">
                <a:latin typeface="Arial" pitchFamily="34" charset="0"/>
                <a:cs typeface="Arial" pitchFamily="34" charset="0"/>
              </a:rPr>
              <a:t>Leasing Division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 smtClean="0">
                <a:latin typeface="Arial" pitchFamily="34" charset="0"/>
                <a:cs typeface="Arial" pitchFamily="34" charset="0"/>
              </a:rPr>
              <a:t>SPC/Brokers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Agency Assignment Overview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Break-Out Sessions with Agencies and Assigned Brokers</a:t>
            </a:r>
          </a:p>
          <a:p>
            <a:endParaRPr lang="en-US" sz="2900" dirty="0">
              <a:latin typeface="Arial" pitchFamily="34" charset="0"/>
              <a:cs typeface="Arial" pitchFamily="34" charset="0"/>
            </a:endParaRPr>
          </a:p>
          <a:p>
            <a:r>
              <a:rPr lang="en-US" sz="2900" dirty="0" smtClean="0">
                <a:latin typeface="Arial" pitchFamily="34" charset="0"/>
                <a:cs typeface="Arial" pitchFamily="34" charset="0"/>
              </a:rPr>
              <a:t>Q &amp; A</a:t>
            </a: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400" u="sng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6764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33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71600" y="492862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RLA &amp; Easement – Request Type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930399"/>
            <a:ext cx="8916016" cy="2972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2590800"/>
            <a:ext cx="1627773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3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71600" y="2499148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Leases 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0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71600" y="492862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Lease Agreement – Lease Type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6" y="1447801"/>
            <a:ext cx="8928008" cy="3886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1788263"/>
            <a:ext cx="1627773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2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71600" y="2499148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Fee Simple 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3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5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71600" y="492862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850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Fee Simple (Disposition) – Disposition Type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10200"/>
            <a:ext cx="8686800" cy="531920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>
            <a:off x="3657600" y="1905000"/>
            <a:ext cx="160020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7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71600" y="2499148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Demolition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1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71600" y="492862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Executive Order Demolition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71" y="1752600"/>
            <a:ext cx="8857317" cy="2967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2864227"/>
            <a:ext cx="1627773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8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71600" y="2499148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Certification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6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5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71600" y="492862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Certification of Ownership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71575"/>
            <a:ext cx="8229600" cy="5457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752600"/>
            <a:ext cx="1627773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71600" y="492862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Certification of Ownership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295400"/>
            <a:ext cx="4191000" cy="13425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2760482"/>
            <a:ext cx="5258415" cy="4023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1564299"/>
            <a:ext cx="1627773" cy="402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106027" y="4570856"/>
            <a:ext cx="1627773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0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575" y="0"/>
            <a:ext cx="7124700" cy="574084"/>
          </a:xfrm>
        </p:spPr>
        <p:txBody>
          <a:bodyPr/>
          <a:lstStyle/>
          <a:p>
            <a:r>
              <a:rPr lang="en-US" sz="2800" b="1" u="sng" dirty="0" smtClean="0">
                <a:solidFill>
                  <a:schemeClr val="tx2"/>
                </a:solidFill>
              </a:rPr>
              <a:t>R</a:t>
            </a:r>
            <a:r>
              <a:rPr lang="en-US" sz="2800" b="1" dirty="0" smtClean="0">
                <a:solidFill>
                  <a:schemeClr val="tx2"/>
                </a:solidFill>
              </a:rPr>
              <a:t>eal </a:t>
            </a:r>
            <a:r>
              <a:rPr lang="en-US" sz="2800" b="1" u="sng" dirty="0" smtClean="0">
                <a:solidFill>
                  <a:schemeClr val="tx2"/>
                </a:solidFill>
              </a:rPr>
              <a:t>E</a:t>
            </a:r>
            <a:r>
              <a:rPr lang="en-US" sz="2800" b="1" dirty="0" smtClean="0">
                <a:solidFill>
                  <a:schemeClr val="tx2"/>
                </a:solidFill>
              </a:rPr>
              <a:t>state &amp; </a:t>
            </a:r>
            <a:r>
              <a:rPr lang="en-US" sz="2800" b="1" u="sng" dirty="0" smtClean="0">
                <a:solidFill>
                  <a:schemeClr val="tx2"/>
                </a:solidFill>
              </a:rPr>
              <a:t>A</a:t>
            </a:r>
            <a:r>
              <a:rPr lang="en-US" sz="2800" b="1" dirty="0" smtClean="0">
                <a:solidFill>
                  <a:schemeClr val="tx2"/>
                </a:solidFill>
              </a:rPr>
              <a:t>sset </a:t>
            </a:r>
            <a:r>
              <a:rPr lang="en-US" sz="2800" b="1" u="sng" dirty="0" smtClean="0">
                <a:solidFill>
                  <a:schemeClr val="tx2"/>
                </a:solidFill>
              </a:rPr>
              <a:t>C</a:t>
            </a:r>
            <a:r>
              <a:rPr lang="en-US" sz="2800" b="1" dirty="0" smtClean="0">
                <a:solidFill>
                  <a:schemeClr val="tx2"/>
                </a:solidFill>
              </a:rPr>
              <a:t>ommunication </a:t>
            </a:r>
            <a:r>
              <a:rPr lang="en-US" sz="2800" b="1" u="sng" dirty="0" smtClean="0">
                <a:solidFill>
                  <a:schemeClr val="tx2"/>
                </a:solidFill>
              </a:rPr>
              <a:t>H</a:t>
            </a:r>
            <a:r>
              <a:rPr lang="en-US" sz="2800" b="1" dirty="0" smtClean="0">
                <a:solidFill>
                  <a:schemeClr val="tx2"/>
                </a:solidFill>
              </a:rPr>
              <a:t>ub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7" y="173280"/>
            <a:ext cx="1385468" cy="57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24000" y="6131516"/>
            <a:ext cx="7124700" cy="574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tx2"/>
                </a:solidFill>
              </a:rPr>
              <a:t>Agency Training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14400"/>
            <a:ext cx="4800600" cy="521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25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71600" y="3337348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FC000"/>
                </a:solidFill>
              </a:rPr>
              <a:t>?</a:t>
            </a:r>
            <a:endParaRPr lang="en-US" sz="9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0"/>
            <a:ext cx="8534400" cy="1600199"/>
          </a:xfrm>
        </p:spPr>
        <p:txBody>
          <a:bodyPr>
            <a:noAutofit/>
          </a:bodyPr>
          <a:lstStyle/>
          <a:p>
            <a:r>
              <a:rPr lang="en-US" sz="2400" dirty="0" smtClean="0">
                <a:cs typeface="Arial" pitchFamily="34" charset="0"/>
              </a:rPr>
              <a:t>RFP Selection Committee Responsibilities – Tamika Crittenden</a:t>
            </a:r>
          </a:p>
          <a:p>
            <a:pPr marL="0" indent="0" algn="r">
              <a:buNone/>
            </a:pPr>
            <a:endParaRPr lang="en-US" sz="2400" dirty="0" smtClean="0"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7700" y="1600200"/>
            <a:ext cx="5360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prstClr val="black"/>
                </a:solidFill>
                <a:cs typeface="Arial" pitchFamily="34" charset="0"/>
              </a:rPr>
              <a:t>Transaction Management - Leasing</a:t>
            </a:r>
            <a:endParaRPr lang="en-US" sz="2800" b="1" u="sng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97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3707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cs typeface="Arial" pitchFamily="34" charset="0"/>
              </a:rPr>
              <a:t> RFP </a:t>
            </a:r>
            <a:r>
              <a:rPr lang="en-US" sz="3200" dirty="0">
                <a:solidFill>
                  <a:prstClr val="white"/>
                </a:solidFill>
                <a:cs typeface="Arial" pitchFamily="34" charset="0"/>
              </a:rPr>
              <a:t>Selection </a:t>
            </a:r>
            <a:r>
              <a:rPr lang="en-US" sz="3200" dirty="0" smtClean="0">
                <a:solidFill>
                  <a:prstClr val="white"/>
                </a:solidFill>
                <a:cs typeface="Arial" pitchFamily="34" charset="0"/>
              </a:rPr>
              <a:t>Committee </a:t>
            </a:r>
            <a:endParaRPr lang="en-US" sz="3200" dirty="0">
              <a:solidFill>
                <a:prstClr val="white"/>
              </a:solidFill>
              <a:cs typeface="Arial" pitchFamily="34" charset="0"/>
            </a:endParaRP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19150" cy="819150"/>
          </a:xfrm>
          <a:prstGeom prst="rect">
            <a:avLst/>
          </a:prstGeom>
          <a:noFill/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RFP Selection Committee Members (Voting)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Up to 2 members from SPC – 50%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Up to 2 members from each Occupying Agency – 50%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r>
              <a:rPr lang="en-US" sz="2800" dirty="0" smtClean="0"/>
              <a:t>RFP Selection Committee Advisors (Non-Voting)</a:t>
            </a:r>
            <a:endParaRPr lang="en-US" sz="2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Assigned Contract Broker – Cresa or Savills Studley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Project Manager and /or Architectural Partner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000" dirty="0" smtClean="0"/>
              <a:t>Houser Walker Architecture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000" dirty="0" smtClean="0"/>
              <a:t>Idea-Span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en-US" sz="2000" dirty="0" smtClean="0"/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488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3707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cs typeface="Arial" pitchFamily="34" charset="0"/>
              </a:rPr>
              <a:t>RFP Selection Committee Responsibilities 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19150" cy="819150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81" y="1297943"/>
            <a:ext cx="3739619" cy="493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09" y="1295401"/>
            <a:ext cx="3599391" cy="530580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749040" y="3581953"/>
            <a:ext cx="1584960" cy="380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200" dirty="0" smtClean="0">
                <a:solidFill>
                  <a:prstClr val="black"/>
                </a:solidFill>
                <a:cs typeface="Arial" pitchFamily="34" charset="0"/>
              </a:rPr>
              <a:t>Review LBS</a:t>
            </a:r>
          </a:p>
          <a:p>
            <a:pPr marL="0" indent="0" algn="ctr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49039" y="2591353"/>
            <a:ext cx="1661161" cy="380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200" dirty="0" smtClean="0">
                <a:solidFill>
                  <a:prstClr val="black"/>
                </a:solidFill>
                <a:cs typeface="Arial" pitchFamily="34" charset="0"/>
              </a:rPr>
              <a:t>Review SUP</a:t>
            </a:r>
          </a:p>
          <a:p>
            <a:pPr marL="0" indent="0" algn="ctr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9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89" y="2579751"/>
            <a:ext cx="5684711" cy="4125849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74141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cs typeface="Arial" pitchFamily="34" charset="0"/>
              </a:rPr>
              <a:t>RFP </a:t>
            </a:r>
            <a:r>
              <a:rPr lang="en-US" sz="3200" dirty="0">
                <a:solidFill>
                  <a:prstClr val="white"/>
                </a:solidFill>
                <a:cs typeface="Arial" pitchFamily="34" charset="0"/>
              </a:rPr>
              <a:t>Selection Committee Responsibilities 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819150" cy="81915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2895600"/>
            <a:ext cx="5182076" cy="392620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04975" y="1219200"/>
            <a:ext cx="5229225" cy="508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5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RFP Notifications on SPC Website</a:t>
            </a:r>
            <a:endParaRPr lang="en-US" sz="3200" dirty="0">
              <a:solidFill>
                <a:srgbClr val="FFFFFF"/>
              </a:solidFill>
            </a:endParaRP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5400" y="1295400"/>
            <a:ext cx="6488430" cy="53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RFP Notifications on SPC Website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" y="1524000"/>
            <a:ext cx="890397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3707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cs typeface="Arial" pitchFamily="34" charset="0"/>
              </a:rPr>
              <a:t>RFP Selection Committee Responsibilities 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19150" cy="81915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52399" y="4438471"/>
            <a:ext cx="89066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ea typeface="Times New Roman" panose="02020603050405020304" pitchFamily="18" charset="0"/>
              </a:rPr>
              <a:t>*SPC, at its discretion, may determine that the use of a Best and Final Bid Process is necessary for the selection of a bidder to be recommended to the SPC Board. 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57413"/>
            <a:ext cx="8883396" cy="221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0"/>
            <a:ext cx="8534400" cy="1600199"/>
          </a:xfrm>
        </p:spPr>
        <p:txBody>
          <a:bodyPr>
            <a:noAutofit/>
          </a:bodyPr>
          <a:lstStyle/>
          <a:p>
            <a:r>
              <a:rPr lang="en-US" sz="2400" dirty="0" smtClean="0">
                <a:cs typeface="Arial" pitchFamily="34" charset="0"/>
              </a:rPr>
              <a:t>Agency Assignment Overview</a:t>
            </a:r>
          </a:p>
          <a:p>
            <a:r>
              <a:rPr lang="en-US" sz="2400" dirty="0" smtClean="0">
                <a:cs typeface="Arial" pitchFamily="34" charset="0"/>
              </a:rPr>
              <a:t>Break-Out </a:t>
            </a:r>
            <a:r>
              <a:rPr lang="en-US" sz="2400" dirty="0">
                <a:cs typeface="Arial" pitchFamily="34" charset="0"/>
              </a:rPr>
              <a:t>Sessions with Agencies and Assigned Brokers</a:t>
            </a:r>
          </a:p>
          <a:p>
            <a:endParaRPr lang="en-US" sz="2400" dirty="0" smtClean="0">
              <a:cs typeface="Arial" pitchFamily="34" charset="0"/>
            </a:endParaRPr>
          </a:p>
          <a:p>
            <a:pPr marL="0" indent="0" algn="r">
              <a:buNone/>
            </a:pPr>
            <a:endParaRPr lang="en-US" sz="2400" dirty="0" smtClean="0"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7700" y="1600200"/>
            <a:ext cx="5360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prstClr val="black"/>
                </a:solidFill>
                <a:cs typeface="Arial" pitchFamily="34" charset="0"/>
              </a:rPr>
              <a:t>Transaction Management - Leasing</a:t>
            </a:r>
            <a:endParaRPr lang="en-US" sz="2800" b="1" u="sng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61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0080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State Properties Commission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Real Property Portfolio Management</a:t>
            </a:r>
          </a:p>
        </p:txBody>
      </p:sp>
      <p:pic>
        <p:nvPicPr>
          <p:cNvPr id="7" name="Picture 12" descr="ga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90600" cy="919163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685800"/>
          </a:xfrm>
        </p:spPr>
        <p:txBody>
          <a:bodyPr>
            <a:normAutofit/>
          </a:bodyPr>
          <a:lstStyle/>
          <a:p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Contact Information </a:t>
            </a:r>
            <a:endParaRPr lang="en-US" sz="24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087463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Frank Smith- Deputy Executive Director</a:t>
            </a:r>
          </a:p>
          <a:p>
            <a:r>
              <a:rPr lang="en-US" dirty="0"/>
              <a:t> </a:t>
            </a:r>
            <a:r>
              <a:rPr lang="en-US" dirty="0" smtClean="0"/>
              <a:t>     Office: (404) 656-5602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Alisa Pereira- Assistant Director</a:t>
            </a:r>
            <a:endParaRPr lang="en-US" dirty="0"/>
          </a:p>
          <a:p>
            <a:r>
              <a:rPr lang="en-US" dirty="0"/>
              <a:t>      Office: (404) </a:t>
            </a:r>
            <a:r>
              <a:rPr lang="en-US" dirty="0" smtClean="0"/>
              <a:t>463-5861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J. Wade- Land Acquisition &amp; Disposition Manager </a:t>
            </a:r>
          </a:p>
          <a:p>
            <a:r>
              <a:rPr lang="en-US" dirty="0"/>
              <a:t>      Office: (404) </a:t>
            </a:r>
            <a:r>
              <a:rPr lang="en-US" dirty="0" smtClean="0"/>
              <a:t>463-6161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Tamika Crittenden- Leasing Section Manager</a:t>
            </a:r>
          </a:p>
          <a:p>
            <a:r>
              <a:rPr lang="en-US" dirty="0"/>
              <a:t>      Office: (404) </a:t>
            </a:r>
            <a:r>
              <a:rPr lang="en-US" dirty="0" smtClean="0"/>
              <a:t>463-5570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Andre’ Elam- Business </a:t>
            </a:r>
            <a:r>
              <a:rPr lang="en-US" dirty="0" smtClean="0"/>
              <a:t>Analyst</a:t>
            </a:r>
            <a:endParaRPr lang="en-US" dirty="0"/>
          </a:p>
          <a:p>
            <a:r>
              <a:rPr lang="en-US" dirty="0"/>
              <a:t>      Office: (404) 463-6443</a:t>
            </a:r>
          </a:p>
          <a:p>
            <a:endParaRPr lang="en-US" dirty="0"/>
          </a:p>
          <a:p>
            <a:r>
              <a:rPr lang="en-US" sz="1700" b="1" dirty="0" smtClean="0"/>
              <a:t>Note: A copy of this REMAT Presentation can </a:t>
            </a:r>
            <a:r>
              <a:rPr lang="en-US" sz="1700" b="1" dirty="0"/>
              <a:t>be obtained at </a:t>
            </a:r>
            <a:r>
              <a:rPr lang="en-US" sz="1700" dirty="0">
                <a:hlinkClick r:id="rId3"/>
              </a:rPr>
              <a:t>http://</a:t>
            </a:r>
            <a:r>
              <a:rPr lang="en-US" sz="1700" dirty="0" smtClean="0">
                <a:hlinkClick r:id="rId3"/>
              </a:rPr>
              <a:t>gspc.georgia.gov/publications</a:t>
            </a:r>
            <a:endParaRPr lang="en-US" sz="1700" dirty="0" smtClean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18051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16" y="1372698"/>
            <a:ext cx="6069368" cy="3199302"/>
          </a:xfrm>
        </p:spPr>
      </p:pic>
      <p:sp>
        <p:nvSpPr>
          <p:cNvPr id="3" name="TextBox 2"/>
          <p:cNvSpPr txBox="1"/>
          <p:nvPr/>
        </p:nvSpPr>
        <p:spPr>
          <a:xfrm>
            <a:off x="332552" y="4798874"/>
            <a:ext cx="847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 questions or additional information, contact</a:t>
            </a:r>
          </a:p>
          <a:p>
            <a:pPr algn="ctr"/>
            <a:r>
              <a:rPr lang="en-US" dirty="0"/>
              <a:t>J. Wade – Phone: (404) 463-6161 – Email: </a:t>
            </a:r>
            <a:r>
              <a:rPr lang="en-US" dirty="0">
                <a:hlinkClick r:id="rId3"/>
              </a:rPr>
              <a:t>j.wade@spc.ga.gov</a:t>
            </a:r>
            <a:endParaRPr lang="en-US" dirty="0"/>
          </a:p>
          <a:p>
            <a:pPr algn="ctr"/>
            <a:r>
              <a:rPr lang="en-US" dirty="0" smtClean="0"/>
              <a:t>Ryan Remle – Phone: (404) 232-1255 – Email: </a:t>
            </a:r>
            <a:r>
              <a:rPr lang="en-US" dirty="0" smtClean="0">
                <a:hlinkClick r:id="rId4"/>
              </a:rPr>
              <a:t>ryan.remle@spc.ga.gov</a:t>
            </a:r>
            <a:endParaRPr lang="en-US" dirty="0" smtClean="0"/>
          </a:p>
          <a:p>
            <a:pPr algn="ctr"/>
            <a:r>
              <a:rPr lang="en-US" dirty="0"/>
              <a:t>Clark Wong – Phone: (404) 656-2360 – Email: </a:t>
            </a:r>
            <a:r>
              <a:rPr lang="en-US" dirty="0" smtClean="0">
                <a:hlinkClick r:id="rId5"/>
              </a:rPr>
              <a:t>clark.wong@spc.ga.gov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144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807" y="520337"/>
            <a:ext cx="6400800" cy="54885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Introduction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407" y="914400"/>
            <a:ext cx="8229600" cy="5029200"/>
          </a:xfrm>
        </p:spPr>
        <p:txBody>
          <a:bodyPr>
            <a:normAutofit/>
          </a:bodyPr>
          <a:lstStyle/>
          <a:p>
            <a:pPr lvl="0" algn="l"/>
            <a:endParaRPr lang="en-US" dirty="0" smtClean="0">
              <a:solidFill>
                <a:schemeClr val="tx1"/>
              </a:solidFill>
            </a:endParaRPr>
          </a:p>
          <a:p>
            <a:pPr lvl="0" algn="l"/>
            <a:r>
              <a:rPr lang="en-US" dirty="0" smtClean="0">
                <a:solidFill>
                  <a:schemeClr val="tx1"/>
                </a:solidFill>
              </a:rPr>
              <a:t>REACH – </a:t>
            </a:r>
            <a:r>
              <a:rPr lang="en-US" b="1" dirty="0" smtClean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eal </a:t>
            </a:r>
            <a:r>
              <a:rPr lang="en-US" b="1" dirty="0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state and </a:t>
            </a:r>
            <a:r>
              <a:rPr lang="en-US" b="1" dirty="0" smtClean="0">
                <a:solidFill>
                  <a:schemeClr val="tx1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sset </a:t>
            </a:r>
            <a:r>
              <a:rPr lang="en-US" b="1" dirty="0" smtClean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ommunication </a:t>
            </a:r>
            <a:r>
              <a:rPr lang="en-US" b="1" dirty="0" smtClean="0">
                <a:solidFill>
                  <a:schemeClr val="tx1"/>
                </a:solidFill>
              </a:rPr>
              <a:t>H</a:t>
            </a:r>
            <a:r>
              <a:rPr lang="en-US" dirty="0" smtClean="0">
                <a:solidFill>
                  <a:schemeClr val="tx1"/>
                </a:solidFill>
              </a:rPr>
              <a:t>ub</a:t>
            </a:r>
          </a:p>
          <a:p>
            <a:pPr lvl="0" algn="l"/>
            <a:endParaRPr lang="en-US" dirty="0"/>
          </a:p>
          <a:p>
            <a:pPr lvl="0" algn="just"/>
            <a:r>
              <a:rPr lang="en-US" dirty="0" smtClean="0">
                <a:solidFill>
                  <a:schemeClr val="tx1"/>
                </a:solidFill>
              </a:rPr>
              <a:t>REACH is a web-based system that allows for electronic submission of agency real property requests, document sharing and status tracking. 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800600"/>
            <a:ext cx="1981200" cy="151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1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8229600" cy="4953000"/>
          </a:xfrm>
        </p:spPr>
        <p:txBody>
          <a:bodyPr>
            <a:normAutofit/>
          </a:bodyPr>
          <a:lstStyle/>
          <a:p>
            <a:pPr lvl="0" algn="just"/>
            <a:endParaRPr lang="en-US" dirty="0" smtClean="0"/>
          </a:p>
          <a:p>
            <a:pPr lvl="0" algn="just"/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system is designed </a:t>
            </a:r>
            <a:r>
              <a:rPr lang="en-US" dirty="0" smtClean="0">
                <a:solidFill>
                  <a:schemeClr val="tx1"/>
                </a:solidFill>
              </a:rPr>
              <a:t>to:</a:t>
            </a:r>
            <a:endParaRPr lang="en-US" dirty="0">
              <a:solidFill>
                <a:schemeClr val="tx1"/>
              </a:solidFill>
            </a:endParaRPr>
          </a:p>
          <a:p>
            <a:pPr marL="914400" lvl="0" indent="-5080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e more </a:t>
            </a:r>
            <a:r>
              <a:rPr lang="en-US" dirty="0">
                <a:solidFill>
                  <a:schemeClr val="tx1"/>
                </a:solidFill>
              </a:rPr>
              <a:t>efficient than current process </a:t>
            </a:r>
          </a:p>
          <a:p>
            <a:pPr marL="914400" lvl="0" indent="-50800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eliminate </a:t>
            </a:r>
            <a:r>
              <a:rPr lang="en-US" dirty="0">
                <a:solidFill>
                  <a:schemeClr val="tx1"/>
                </a:solidFill>
              </a:rPr>
              <a:t>the use of paper forms </a:t>
            </a:r>
          </a:p>
          <a:p>
            <a:pPr marL="914400" lvl="0" indent="-50800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provide </a:t>
            </a:r>
            <a:r>
              <a:rPr lang="en-US" dirty="0">
                <a:solidFill>
                  <a:schemeClr val="tx1"/>
                </a:solidFill>
              </a:rPr>
              <a:t>real time access to the status of any transaction request</a:t>
            </a:r>
          </a:p>
          <a:p>
            <a:pPr marL="914400" lvl="0" indent="-50800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show each agency its individual dashboard quick reference to </a:t>
            </a:r>
            <a:r>
              <a:rPr lang="en-US" dirty="0">
                <a:solidFill>
                  <a:schemeClr val="tx1"/>
                </a:solidFill>
              </a:rPr>
              <a:t>and tracking of requests</a:t>
            </a:r>
          </a:p>
        </p:txBody>
      </p:sp>
      <p:pic>
        <p:nvPicPr>
          <p:cNvPr id="5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71600" y="492862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Purpose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6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 smtClean="0">
                <a:solidFill>
                  <a:schemeClr val="tx1"/>
                </a:solidFill>
              </a:rPr>
              <a:t>Each Agency Land Coordinator must have a REACH user account.  An account is created by completing and submitting the SPC Agency Agreement-Request for Access form located on the SPC Website </a:t>
            </a:r>
            <a:r>
              <a:rPr lang="en-US" dirty="0" smtClean="0">
                <a:hlinkClick r:id="rId2"/>
              </a:rPr>
              <a:t>http://gspc.georgia.gov//forms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under REACH.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Upon receipt of the login and password, the Agency Land Coordinator can access REACH by logging into </a:t>
            </a:r>
            <a:r>
              <a:rPr lang="en-US" dirty="0" err="1" smtClean="0">
                <a:solidFill>
                  <a:schemeClr val="tx1"/>
                </a:solidFill>
              </a:rPr>
              <a:t>QuickBase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hlinkClick r:id="rId3"/>
              </a:rPr>
              <a:t>http://georgiabuildingauthority.quickbase.com</a:t>
            </a:r>
            <a:r>
              <a:rPr lang="en-US" dirty="0" smtClean="0"/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71600" y="492862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Access to REACH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5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5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id:image001.png@01D2CD72.B428BC2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71600" y="558899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Transaction Requests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3048000"/>
            <a:ext cx="274344" cy="11217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3076303"/>
            <a:ext cx="274344" cy="11217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656" y="3048000"/>
            <a:ext cx="274344" cy="11217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1156" y="3076303"/>
            <a:ext cx="274344" cy="1121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7239" y="3124200"/>
            <a:ext cx="274344" cy="1121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0695" y="3117669"/>
            <a:ext cx="274344" cy="1121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57109" y="4453091"/>
            <a:ext cx="274344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9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u="sng" dirty="0"/>
              <a:t>Acquisition Tab</a:t>
            </a:r>
            <a:r>
              <a:rPr lang="en-US" dirty="0"/>
              <a:t>: </a:t>
            </a:r>
            <a:r>
              <a:rPr lang="en-US" dirty="0" smtClean="0"/>
              <a:t>Select this tab for Acquisitions </a:t>
            </a:r>
            <a:r>
              <a:rPr lang="en-US" dirty="0"/>
              <a:t>of a Conservation Easement, Condemnation, Donation, Easement, Encroachment Agreement, Exchange, Executive Order Transfer (acquiring agency), Purchase, &amp; Other.</a:t>
            </a:r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u="sng" dirty="0"/>
              <a:t>Fee Simple Tab</a:t>
            </a:r>
            <a:r>
              <a:rPr lang="en-US" dirty="0"/>
              <a:t>: </a:t>
            </a:r>
            <a:r>
              <a:rPr lang="en-US" dirty="0" smtClean="0"/>
              <a:t>Select this tab for Surplus</a:t>
            </a:r>
            <a:r>
              <a:rPr lang="en-US" dirty="0"/>
              <a:t>, Exchange, and Executive Order Transfer (disposing agency).</a:t>
            </a:r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u="sng" dirty="0"/>
              <a:t>RLA/Easement Tab</a:t>
            </a:r>
            <a:r>
              <a:rPr lang="en-US" dirty="0"/>
              <a:t>: </a:t>
            </a:r>
            <a:r>
              <a:rPr lang="en-US" dirty="0" smtClean="0"/>
              <a:t>Select this tab for Revocable </a:t>
            </a:r>
            <a:r>
              <a:rPr lang="en-US" dirty="0"/>
              <a:t>License Agreement (RLA), RLA to Easement, and Easement.</a:t>
            </a:r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u="sng" dirty="0"/>
              <a:t>Lease Tab</a:t>
            </a:r>
            <a:r>
              <a:rPr lang="en-US" dirty="0"/>
              <a:t>: </a:t>
            </a:r>
            <a:r>
              <a:rPr lang="en-US" dirty="0" smtClean="0"/>
              <a:t>Select this tab for Short-term </a:t>
            </a:r>
            <a:r>
              <a:rPr lang="en-US" dirty="0"/>
              <a:t>Lease, and Long-term Lease.</a:t>
            </a:r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u="sng" dirty="0"/>
              <a:t>Certification Tab</a:t>
            </a:r>
            <a:r>
              <a:rPr lang="en-US" dirty="0"/>
              <a:t>: </a:t>
            </a:r>
            <a:r>
              <a:rPr lang="en-US" dirty="0" smtClean="0"/>
              <a:t>Select this tab for Certification </a:t>
            </a:r>
            <a:r>
              <a:rPr lang="en-US" dirty="0"/>
              <a:t>of Ownership</a:t>
            </a:r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u="sng" dirty="0"/>
              <a:t>Demolition Tab</a:t>
            </a:r>
            <a:r>
              <a:rPr lang="en-US" dirty="0"/>
              <a:t>: </a:t>
            </a:r>
            <a:r>
              <a:rPr lang="en-US" dirty="0" smtClean="0"/>
              <a:t>Select this tab for Executive </a:t>
            </a:r>
            <a:r>
              <a:rPr lang="en-US" dirty="0"/>
              <a:t>Order for demolition.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2" descr="D:\Users\sgriffin\Pictures\SPC-Logo-2012-With Tagline_Transpar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1" y="152400"/>
            <a:ext cx="1041429" cy="5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Users\sgriffin\Pictures\State of Georgia 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6415" cy="6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71600" y="492862"/>
            <a:ext cx="6400800" cy="5488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FFC000"/>
                </a:solidFill>
              </a:rPr>
              <a:t>Transaction Types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7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6301</TotalTime>
  <Words>595</Words>
  <Application>Microsoft Office PowerPoint</Application>
  <PresentationFormat>On-screen Show (4:3)</PresentationFormat>
  <Paragraphs>122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Arial Narrow</vt:lpstr>
      <vt:lpstr>Calibri</vt:lpstr>
      <vt:lpstr>Courier New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Real Estate &amp; Asset Communication Hub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Information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Elam, Edgar</dc:creator>
  <cp:lastModifiedBy>Wong, Clark</cp:lastModifiedBy>
  <cp:revision>166</cp:revision>
  <cp:lastPrinted>2014-03-10T17:31:11Z</cp:lastPrinted>
  <dcterms:created xsi:type="dcterms:W3CDTF">2013-06-27T15:25:42Z</dcterms:created>
  <dcterms:modified xsi:type="dcterms:W3CDTF">2017-06-27T12:52:54Z</dcterms:modified>
</cp:coreProperties>
</file>