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E9E2A-337E-42CD-9B0D-A0D62D0F96AD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44CC-E65F-4C1E-9C29-9AF50A058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43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14" indent="-28573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44" indent="-22858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23" indent="-22858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01" indent="-22858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478" indent="-2285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656" indent="-2285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834" indent="-2285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013" indent="-2285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355"/>
            <a:fld id="{EDF07F63-6775-4CB5-B664-E763669FCAA2}" type="slidenum">
              <a:rPr lang="en-US" smtClean="0"/>
              <a:pPr defTabSz="914355"/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204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2428F6-BBA3-4CF4-8105-D8EC2FE08BF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64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2428F6-BBA3-4CF4-8105-D8EC2FE08BF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84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Place</a:t>
            </a:r>
            <a:r>
              <a:rPr lang="en-US" baseline="0" dirty="0"/>
              <a:t> prospect/client logo in Logo box above and adjust flow to accommodate specific structure. Maximum logo size 1.0” x 1.0”.</a:t>
            </a:r>
          </a:p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2DFF8-210A-413D-A4C3-944D42F559D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9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5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29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89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02324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8890E46-5551-4D5A-B872-D6B5947533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30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64" y="6178031"/>
            <a:ext cx="1051301" cy="464951"/>
          </a:xfrm>
        </p:spPr>
        <p:txBody>
          <a:bodyPr/>
          <a:lstStyle>
            <a:lvl1pPr algn="ctr">
              <a:defRPr sz="591"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7" name="Footer"/>
          <p:cNvSpPr>
            <a:spLocks noGrp="1"/>
          </p:cNvSpPr>
          <p:nvPr>
            <p:ph type="ftr" sz="quarter" idx="3"/>
          </p:nvPr>
        </p:nvSpPr>
        <p:spPr>
          <a:xfrm>
            <a:off x="362899" y="6491882"/>
            <a:ext cx="4419812" cy="211579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90000" tIns="46800" rIns="90000" bIns="46800" rtlCol="0" anchor="ctr" anchorCtr="0">
            <a:noAutofit/>
          </a:bodyPr>
          <a:lstStyle>
            <a:lvl1pPr algn="l">
              <a:buNone/>
              <a:defRPr sz="380" b="0" i="0" u="none" cap="none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+mn-lt"/>
              </a:defRPr>
            </a:lvl1pPr>
          </a:lstStyle>
          <a:p>
            <a:r>
              <a:rPr lang="en-US" dirty="0" err="1"/>
              <a:t>savills-studley.com</a:t>
            </a:r>
            <a:endParaRPr lang="ru-RU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21052"/>
            <a:ext cx="2895600" cy="1664948"/>
          </a:xfrm>
        </p:spPr>
        <p:txBody>
          <a:bodyPr lIns="0"/>
          <a:lstStyle>
            <a:lvl1pPr>
              <a:defRPr sz="1181" baseline="0">
                <a:latin typeface="+mj-lt"/>
              </a:defRPr>
            </a:lvl1pPr>
          </a:lstStyle>
          <a:p>
            <a:pPr lvl="0"/>
            <a:r>
              <a:rPr lang="en-US" dirty="0"/>
              <a:t>Enter </a:t>
            </a:r>
            <a:r>
              <a:rPr lang="en-US"/>
              <a:t>title here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080" y="482265"/>
            <a:ext cx="2895721" cy="0"/>
          </a:xfrm>
          <a:prstGeom prst="line">
            <a:avLst/>
          </a:prstGeom>
          <a:ln w="50800" cmpd="sng">
            <a:solidFill>
              <a:srgbClr val="7F98C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99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pos="1350">
          <p15:clr>
            <a:srgbClr val="FBAE40"/>
          </p15:clr>
        </p15:guide>
        <p15:guide id="3" pos="1188">
          <p15:clr>
            <a:srgbClr val="FBAE40"/>
          </p15:clr>
        </p15:guide>
        <p15:guide id="4" pos="4158">
          <p15:clr>
            <a:srgbClr val="FBAE40"/>
          </p15:clr>
        </p15:guide>
        <p15:guide id="6" orient="horz" pos="384">
          <p15:clr>
            <a:srgbClr val="FBAE40"/>
          </p15:clr>
        </p15:guide>
        <p15:guide id="7" orient="horz" pos="1920">
          <p15:clr>
            <a:srgbClr val="FBAE40"/>
          </p15:clr>
        </p15:guide>
        <p15:guide id="8" orient="horz" pos="3840">
          <p15:clr>
            <a:srgbClr val="FBAE40"/>
          </p15:clr>
        </p15:guide>
        <p15:guide id="9" pos="2714">
          <p15:clr>
            <a:srgbClr val="FBAE40"/>
          </p15:clr>
        </p15:guide>
        <p15:guide id="10" pos="279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6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3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61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0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3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8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08AA2-5576-44BA-8085-E10A291A915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CD7D5-7C67-4D55-9762-2C355482F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1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alisa.pereira@spc.ga.gov" TargetMode="External"/><Relationship Id="rId7" Type="http://schemas.openxmlformats.org/officeDocument/2006/relationships/image" Target="../media/image18.png"/><Relationship Id="rId2" Type="http://schemas.openxmlformats.org/officeDocument/2006/relationships/hyperlink" Target="ww.spc.ga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usann.Haddad@spc.ga.gov" TargetMode="External"/><Relationship Id="rId5" Type="http://schemas.openxmlformats.org/officeDocument/2006/relationships/hyperlink" Target="mailto:tim.barker@spc.ga.gov" TargetMode="External"/><Relationship Id="rId4" Type="http://schemas.openxmlformats.org/officeDocument/2006/relationships/hyperlink" Target="mailto:ginette.tatem@spc.ga.gov" TargetMode="Externa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spc.georgia.gov/facility-check-list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267201" y="1803338"/>
            <a:ext cx="3888402" cy="2117124"/>
          </a:xfrm>
          <a:prstGeom prst="rect">
            <a:avLst/>
          </a:prstGeom>
          <a:noFill/>
        </p:spPr>
        <p:txBody>
          <a:bodyPr lIns="457200">
            <a:noAutofit/>
          </a:bodyPr>
          <a:lstStyle/>
          <a:p>
            <a:pPr algn="ctr">
              <a:tabLst>
                <a:tab pos="1768475" algn="l"/>
              </a:tabLst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LEASING  COORDINATOR MEETING</a:t>
            </a:r>
          </a:p>
          <a:p>
            <a:pPr algn="ctr">
              <a:tabLst>
                <a:tab pos="1768475" algn="l"/>
              </a:tabLst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   FEBRUARY 6, 2019</a:t>
            </a:r>
            <a:endParaRPr lang="en-US" sz="22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71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12" y="78577"/>
            <a:ext cx="3465410" cy="143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855" y="3785226"/>
            <a:ext cx="4486056" cy="2993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93" y="1574093"/>
            <a:ext cx="3233318" cy="2152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9655" y="194307"/>
            <a:ext cx="2666256" cy="3532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993" y="3785836"/>
            <a:ext cx="4484836" cy="29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455" y="1088229"/>
            <a:ext cx="6326065" cy="619612"/>
          </a:xfrm>
        </p:spPr>
        <p:txBody>
          <a:bodyPr>
            <a:normAutofit/>
          </a:bodyPr>
          <a:lstStyle/>
          <a:p>
            <a:pPr algn="ctr"/>
            <a:r>
              <a:rPr lang="en-US" sz="2400" b="1" u="sng" dirty="0" smtClean="0">
                <a:latin typeface="+mn-lt"/>
              </a:rPr>
              <a:t>SPACE ACTION FORM</a:t>
            </a:r>
            <a:endParaRPr lang="en-US" sz="2400" u="sng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19" y="1587726"/>
            <a:ext cx="4666816" cy="5212080"/>
          </a:xfr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7773747" y="1748879"/>
            <a:ext cx="2963008" cy="4088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No changes to the Space Action Form (SAF).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Please mark “Other” on the form when submitting   requests other than renewal, renegotiation and cancellation.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55" y="-57918"/>
            <a:ext cx="8986283" cy="1030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05" y="57916"/>
            <a:ext cx="99373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1294669" y="2062234"/>
            <a:ext cx="3137289" cy="5433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SUQ (consisting of 4 pages) should be submitted every time there’s a request for </a:t>
            </a:r>
            <a:r>
              <a:rPr lang="en-US" sz="2000" b="1" dirty="0"/>
              <a:t>new, relocation, expansion/contraction</a:t>
            </a:r>
            <a:r>
              <a:rPr lang="en-US" sz="2000" dirty="0"/>
              <a:t> of space.</a:t>
            </a:r>
          </a:p>
          <a:p>
            <a:endParaRPr lang="en-US" sz="2000" dirty="0"/>
          </a:p>
          <a:p>
            <a:r>
              <a:rPr lang="en-US" sz="2000" dirty="0"/>
              <a:t>Space Standards were recently revised to remove standard conference room types and sizes. Therefore, it’s important to note a few changes to the SUQ.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71271" y="1164195"/>
            <a:ext cx="6246689" cy="484188"/>
          </a:xfrm>
        </p:spPr>
        <p:txBody>
          <a:bodyPr>
            <a:noAutofit/>
          </a:bodyPr>
          <a:lstStyle/>
          <a:p>
            <a:pPr algn="ctr"/>
            <a:r>
              <a:rPr lang="en-US" sz="2400" b="1" u="sng" dirty="0" smtClean="0">
                <a:latin typeface="+mn-lt"/>
              </a:rPr>
              <a:t>REVISIONS TO SPACE UTILIZATION QUESTIONNAIRE</a:t>
            </a:r>
            <a:endParaRPr lang="en-US" sz="2400" u="sng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9523" y="1930428"/>
            <a:ext cx="3751488" cy="47548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81" y="-39617"/>
            <a:ext cx="8986283" cy="1030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85" y="0"/>
            <a:ext cx="99373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14" y="1851353"/>
            <a:ext cx="4098705" cy="4846320"/>
          </a:xfrm>
          <a:ln>
            <a:solidFill>
              <a:schemeClr val="tx1"/>
            </a:solidFill>
          </a:ln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2719814" y="2399983"/>
            <a:ext cx="2554165" cy="3749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</a:rPr>
              <a:t>Page 3:</a:t>
            </a:r>
          </a:p>
          <a:p>
            <a:r>
              <a:rPr lang="en-US" sz="2000" dirty="0">
                <a:latin typeface="Calibri" panose="020F0502020204030204" pitchFamily="34" charset="0"/>
              </a:rPr>
              <a:t>Section E. III  a. 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The Huddle Room size will remain at 100 sf.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06514" y="1304239"/>
            <a:ext cx="6246689" cy="484188"/>
          </a:xfrm>
        </p:spPr>
        <p:txBody>
          <a:bodyPr>
            <a:noAutofit/>
          </a:bodyPr>
          <a:lstStyle/>
          <a:p>
            <a:pPr algn="ctr"/>
            <a:r>
              <a:rPr lang="en-US" sz="2400" b="1" u="sng" dirty="0" smtClean="0">
                <a:latin typeface="+mn-lt"/>
              </a:rPr>
              <a:t>REVISIONS TO SPACE UTILIZATION QUESTIONNAIRE</a:t>
            </a:r>
            <a:endParaRPr lang="en-US" sz="2400" u="sng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36" y="-31852"/>
            <a:ext cx="8986283" cy="1030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06" y="51462"/>
            <a:ext cx="99373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/>
          </p:cNvSpPr>
          <p:nvPr/>
        </p:nvSpPr>
        <p:spPr>
          <a:xfrm>
            <a:off x="1958528" y="2116485"/>
            <a:ext cx="3606846" cy="4044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4:</a:t>
            </a:r>
          </a:p>
          <a:p>
            <a:r>
              <a:rPr lang="en-US" dirty="0"/>
              <a:t>Section E. III – </a:t>
            </a:r>
            <a:r>
              <a:rPr lang="en-US" b="1" dirty="0"/>
              <a:t>b</a:t>
            </a:r>
            <a:r>
              <a:rPr lang="en-US" dirty="0"/>
              <a:t> and </a:t>
            </a:r>
            <a:r>
              <a:rPr lang="en-US" b="1" dirty="0"/>
              <a:t>c</a:t>
            </a:r>
            <a:r>
              <a:rPr lang="en-US" dirty="0"/>
              <a:t> </a:t>
            </a:r>
          </a:p>
          <a:p>
            <a:r>
              <a:rPr lang="en-US" dirty="0"/>
              <a:t>These subsections were revised in order for agencies to provide the intended occupancy of any needed </a:t>
            </a:r>
            <a:r>
              <a:rPr lang="en-US" u="sng" dirty="0"/>
              <a:t>conference rooms, training rooms and classrooms</a:t>
            </a:r>
            <a:r>
              <a:rPr lang="en-US" dirty="0"/>
              <a:t>. Space Management will program the space based on the number of occupants. 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174" y="1923025"/>
            <a:ext cx="4297680" cy="4860224"/>
          </a:xfrm>
          <a:ln>
            <a:solidFill>
              <a:schemeClr val="tx1"/>
            </a:solidFill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54244" y="1148367"/>
            <a:ext cx="5695950" cy="4841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u="sng" dirty="0" smtClean="0">
                <a:latin typeface="+mn-lt"/>
              </a:rPr>
              <a:t>REVISIONS TO SPACE UTILIZATION QUESTIONNAIRE</a:t>
            </a:r>
            <a:endParaRPr lang="en-US" sz="2400" u="sng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7" y="-29580"/>
            <a:ext cx="8986283" cy="1030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28" y="9968"/>
            <a:ext cx="99373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510" y="1864399"/>
            <a:ext cx="7765322" cy="49795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All Space Management forms can be found on SPC’s website at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0000FF"/>
                </a:solidFill>
                <a:hlinkClick r:id="rId2" action="ppaction://hlinkfile"/>
              </a:rPr>
              <a:t>spc.ga.gov</a:t>
            </a:r>
            <a:endParaRPr lang="en-US" sz="24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2000" dirty="0" smtClean="0"/>
              <a:t>If you have any questions contact:</a:t>
            </a:r>
          </a:p>
          <a:p>
            <a:pPr marL="0" indent="0">
              <a:buNone/>
            </a:pPr>
            <a:r>
              <a:rPr lang="en-US" sz="1800" b="1" dirty="0"/>
              <a:t>Alisa Pereira</a:t>
            </a:r>
          </a:p>
          <a:p>
            <a:pPr marL="0" indent="0">
              <a:buNone/>
            </a:pPr>
            <a:r>
              <a:rPr lang="en-US" sz="1800" dirty="0">
                <a:hlinkClick r:id="rId3"/>
              </a:rPr>
              <a:t>alisa.pereira@spc.ga.gov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b="1" dirty="0"/>
              <a:t>Ginette Tatem</a:t>
            </a:r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ginette.tatem@spc.ga.gov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Timothy Barker </a:t>
            </a:r>
          </a:p>
          <a:p>
            <a:pPr marL="0" indent="0">
              <a:buNone/>
            </a:pPr>
            <a:r>
              <a:rPr lang="en-US" sz="1800" dirty="0">
                <a:hlinkClick r:id="rId5"/>
              </a:rPr>
              <a:t>tim.barker@spc.ga.gov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Susann Haddad </a:t>
            </a:r>
          </a:p>
          <a:p>
            <a:pPr marL="0" indent="0">
              <a:buNone/>
            </a:pPr>
            <a:r>
              <a:rPr lang="en-US" sz="1800" dirty="0">
                <a:hlinkClick r:id="rId6"/>
              </a:rPr>
              <a:t>susann.haddad@spc.ga.gov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8096" y="2677471"/>
            <a:ext cx="2143125" cy="2143125"/>
          </a:xfrm>
          <a:prstGeom prst="rect">
            <a:avLst/>
          </a:prstGeom>
          <a:effectLst>
            <a:glow rad="127000">
              <a:schemeClr val="bg2">
                <a:lumMod val="50000"/>
              </a:schemeClr>
            </a:glo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52063" y="1237988"/>
            <a:ext cx="6022975" cy="519113"/>
          </a:xfrm>
        </p:spPr>
        <p:txBody>
          <a:bodyPr>
            <a:normAutofit/>
          </a:bodyPr>
          <a:lstStyle/>
          <a:p>
            <a:pPr algn="ctr"/>
            <a:r>
              <a:rPr lang="en-US" sz="2400" b="1" u="sng" dirty="0" smtClean="0">
                <a:latin typeface="Calibri" panose="020F0502020204030204" pitchFamily="34" charset="0"/>
              </a:rPr>
              <a:t>SPACE MANAGEMENT TEAM</a:t>
            </a:r>
            <a:endParaRPr lang="en-US" sz="2400" b="1" u="sng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44" y="-57918"/>
            <a:ext cx="8986283" cy="1030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717" y="0"/>
            <a:ext cx="99373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 txBox="1">
            <a:spLocks/>
          </p:cNvSpPr>
          <p:nvPr/>
        </p:nvSpPr>
        <p:spPr>
          <a:xfrm>
            <a:off x="4236321" y="1045868"/>
            <a:ext cx="3500895" cy="431369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37969" tIns="19744" rIns="37969" bIns="19744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buNone/>
              <a:defRPr sz="2800" b="1" i="0" u="none" kern="1200" cap="none" baseline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SPC CONTRACT BROKER TEAM (SAVILLS)</a:t>
            </a:r>
            <a:endParaRPr lang="ru-RU" sz="1500" u="sng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031" y="-28983"/>
            <a:ext cx="8986283" cy="1030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79" y="28933"/>
            <a:ext cx="993734" cy="914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070" y="1261551"/>
            <a:ext cx="5468752" cy="553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3609" y="1204518"/>
            <a:ext cx="7773308" cy="200025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QUESTIONS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38700" y="2715643"/>
            <a:ext cx="2143125" cy="2143125"/>
          </a:xfrm>
          <a:prstGeom prst="rect">
            <a:avLst/>
          </a:prstGeom>
          <a:effectLst>
            <a:glow rad="127000">
              <a:schemeClr val="bg2">
                <a:lumMod val="5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41" y="-57918"/>
            <a:ext cx="8986283" cy="1030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33" y="57916"/>
            <a:ext cx="99373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601104" y="0"/>
            <a:ext cx="8988552" cy="969264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1" y="1219200"/>
            <a:ext cx="9142758" cy="563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 indent="0" algn="just">
              <a:buNone/>
            </a:pPr>
            <a:endParaRPr lang="en-US" sz="1400" dirty="0">
              <a:latin typeface="Gill Sans MT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LANDLORD ISSUES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n-US" sz="2700" b="1" dirty="0">
                <a:cs typeface="Arial" pitchFamily="34" charset="0"/>
              </a:rPr>
              <a:t>Document, Document, Document</a:t>
            </a:r>
          </a:p>
          <a:p>
            <a:pPr lvl="1" algn="just">
              <a:lnSpc>
                <a:spcPct val="120000"/>
              </a:lnSpc>
            </a:pPr>
            <a:r>
              <a:rPr lang="en-US" sz="2700" dirty="0">
                <a:cs typeface="Arial" pitchFamily="34" charset="0"/>
              </a:rPr>
              <a:t>Without proper documentation, SPC is prevented from employing the Article V, Section 8, referred to as the “Self-Help” clause in the </a:t>
            </a:r>
            <a:r>
              <a:rPr lang="en-US" sz="2700" b="1" u="sng" dirty="0">
                <a:cs typeface="Arial" pitchFamily="34" charset="0"/>
              </a:rPr>
              <a:t>SPC Master Lease</a:t>
            </a:r>
          </a:p>
          <a:p>
            <a:pPr lvl="2" algn="just">
              <a:lnSpc>
                <a:spcPct val="120000"/>
              </a:lnSpc>
            </a:pPr>
            <a:r>
              <a:rPr lang="en-US" sz="2700" dirty="0">
                <a:cs typeface="Arial" pitchFamily="34" charset="0"/>
              </a:rPr>
              <a:t>Agency vs. SPC Lease</a:t>
            </a:r>
          </a:p>
          <a:p>
            <a:pPr marL="914400" lvl="2" indent="0" algn="just">
              <a:lnSpc>
                <a:spcPct val="90000"/>
              </a:lnSpc>
              <a:buNone/>
            </a:pPr>
            <a:endParaRPr lang="en-US" sz="2700" dirty="0">
              <a:cs typeface="Arial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n-US" sz="2700" b="1" dirty="0">
                <a:cs typeface="Arial" pitchFamily="34" charset="0"/>
              </a:rPr>
              <a:t>Agency’s should develop a process with their local offices to convey issues with the Landlord.</a:t>
            </a:r>
          </a:p>
          <a:p>
            <a:pPr lvl="1" algn="just">
              <a:lnSpc>
                <a:spcPct val="90000"/>
              </a:lnSpc>
            </a:pPr>
            <a:r>
              <a:rPr lang="en-US" sz="2700" dirty="0">
                <a:cs typeface="Arial" pitchFamily="34" charset="0"/>
              </a:rPr>
              <a:t>Single POC</a:t>
            </a:r>
          </a:p>
          <a:p>
            <a:pPr lvl="1" algn="just">
              <a:lnSpc>
                <a:spcPct val="90000"/>
              </a:lnSpc>
            </a:pPr>
            <a:r>
              <a:rPr lang="en-US" sz="2700" dirty="0">
                <a:cs typeface="Arial" pitchFamily="34" charset="0"/>
              </a:rPr>
              <a:t>Special Forms</a:t>
            </a:r>
          </a:p>
          <a:p>
            <a:pPr lvl="1" algn="just">
              <a:lnSpc>
                <a:spcPct val="90000"/>
              </a:lnSpc>
            </a:pPr>
            <a:r>
              <a:rPr lang="en-US" sz="2700" dirty="0">
                <a:cs typeface="Arial" pitchFamily="34" charset="0"/>
              </a:rPr>
              <a:t>Web-based tracking system</a:t>
            </a:r>
          </a:p>
          <a:p>
            <a:pPr lvl="2" algn="just">
              <a:lnSpc>
                <a:spcPct val="90000"/>
              </a:lnSpc>
            </a:pPr>
            <a:endParaRPr lang="en-US" sz="2700" dirty="0">
              <a:cs typeface="Arial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n-US" sz="2700" b="1" dirty="0">
                <a:cs typeface="Arial" pitchFamily="34" charset="0"/>
              </a:rPr>
              <a:t>Plan should be in accordance to Agency/Landlord policies and standard protocol</a:t>
            </a:r>
          </a:p>
          <a:p>
            <a:pPr algn="just">
              <a:lnSpc>
                <a:spcPct val="90000"/>
              </a:lnSpc>
            </a:pPr>
            <a:endParaRPr lang="en-US" sz="2700" dirty="0">
              <a:cs typeface="Arial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n-US" sz="2700" b="1" dirty="0">
                <a:cs typeface="Arial" pitchFamily="34" charset="0"/>
              </a:rPr>
              <a:t>Copy SPC on correspondence when necessary</a:t>
            </a:r>
          </a:p>
          <a:p>
            <a:pPr lvl="1" algn="just">
              <a:lnSpc>
                <a:spcPct val="90000"/>
              </a:lnSpc>
            </a:pPr>
            <a:r>
              <a:rPr lang="en-US" sz="2700" dirty="0">
                <a:cs typeface="Arial" pitchFamily="34" charset="0"/>
              </a:rPr>
              <a:t>SPC should be notified/copied on major Landlord issues.</a:t>
            </a:r>
          </a:p>
        </p:txBody>
      </p:sp>
      <p:pic>
        <p:nvPicPr>
          <p:cNvPr id="9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1113" y="50101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50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1680865"/>
            <a:ext cx="9144000" cy="5177135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849" y="2077535"/>
            <a:ext cx="6551071" cy="481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80784" y="1643123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linkClick r:id="rId3"/>
              </a:rPr>
              <a:t>https://gspc.georgia.gov/facility-check-list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601724" y="-30517"/>
            <a:ext cx="8988552" cy="969264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9" name="Picture 12" descr="gase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0563" y="-5467"/>
            <a:ext cx="990600" cy="91916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43169" y="1164601"/>
            <a:ext cx="280910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FACILITY CHECK LIST 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1680865"/>
            <a:ext cx="9144000" cy="5177135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677" y="2024150"/>
            <a:ext cx="3566160" cy="4905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71700" y="1219201"/>
            <a:ext cx="811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anose="020F0502020204030204" pitchFamily="34" charset="0"/>
                <a:cs typeface="Arial" pitchFamily="34" charset="0"/>
              </a:rPr>
              <a:t>EXAMPLE-PROBLEM LETTER</a:t>
            </a:r>
            <a:endParaRPr lang="en-US" sz="2400" b="1" u="sng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97" y="-36246"/>
            <a:ext cx="8986283" cy="1030313"/>
          </a:xfrm>
          <a:prstGeom prst="rect">
            <a:avLst/>
          </a:prstGeom>
        </p:spPr>
      </p:pic>
      <p:pic>
        <p:nvPicPr>
          <p:cNvPr id="10" name="Picture 12" descr="gase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0563" y="-5467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07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3870" y="1680865"/>
            <a:ext cx="9144000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cs typeface="Arial" pitchFamily="34" charset="0"/>
              </a:rPr>
              <a:t>Article V, Paragraph 18 (Template Document):</a:t>
            </a:r>
          </a:p>
          <a:p>
            <a:pPr lvl="1"/>
            <a:r>
              <a:rPr lang="en-US" sz="1700" b="1" dirty="0">
                <a:cs typeface="Arial" pitchFamily="34" charset="0"/>
              </a:rPr>
              <a:t>Non-Emergency Maintenance: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Arial" pitchFamily="34" charset="0"/>
              </a:rPr>
              <a:t>Tenant may give Landlord written notice of maintenance needed that is Landlord’s responsibility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Arial" pitchFamily="34" charset="0"/>
              </a:rPr>
              <a:t>If Landlord fails to commence such maintenance within 10 days of written notice and Tenant gives Landlord further written notice and nothing is done in 3 days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Arial" pitchFamily="34" charset="0"/>
              </a:rPr>
              <a:t>THEN Tenant may proceed to undertake such maintenance</a:t>
            </a:r>
          </a:p>
          <a:p>
            <a:pPr lvl="1"/>
            <a:r>
              <a:rPr lang="en-US" sz="1700" b="1" dirty="0">
                <a:cs typeface="Arial" pitchFamily="34" charset="0"/>
              </a:rPr>
              <a:t>Emergency Maintenance: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Arial" pitchFamily="34" charset="0"/>
              </a:rPr>
              <a:t>Tenant may give Landlord written notice of maintenance needed that is Landlord’s responsibility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Arial" pitchFamily="34" charset="0"/>
              </a:rPr>
              <a:t>If Landlord fails to commence such maintenance within 10 days of written notice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Arial" pitchFamily="34" charset="0"/>
              </a:rPr>
              <a:t>THEN Tenant may proceed to undertake such maintenance</a:t>
            </a:r>
          </a:p>
          <a:p>
            <a:pPr lvl="1"/>
            <a:r>
              <a:rPr lang="en-US" sz="1700" b="1" dirty="0">
                <a:cs typeface="Arial" pitchFamily="34" charset="0"/>
              </a:rPr>
              <a:t>Covering Cost:</a:t>
            </a:r>
          </a:p>
          <a:p>
            <a:pPr lvl="2"/>
            <a:r>
              <a:rPr lang="en-US" sz="1700" dirty="0">
                <a:cs typeface="Arial" pitchFamily="34" charset="0"/>
              </a:rPr>
              <a:t>Invoice Landlord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Arial" pitchFamily="34" charset="0"/>
              </a:rPr>
              <a:t>To be paid within 10 days of receipt of invoice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Arial" pitchFamily="34" charset="0"/>
              </a:rPr>
              <a:t>Interest of 8%, per annum, from date of payment of Tenant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Arial" pitchFamily="34" charset="0"/>
              </a:rPr>
              <a:t>If no payment with in 10 days, THEN right to deduct from rent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1700" y="1219201"/>
            <a:ext cx="811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cs typeface="Arial" pitchFamily="34" charset="0"/>
              </a:rPr>
              <a:t>TENANT SELF-HELP</a:t>
            </a:r>
            <a:endParaRPr lang="en-US" sz="2400" b="1" u="sng" dirty="0"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70" y="-39862"/>
            <a:ext cx="8986283" cy="1030313"/>
          </a:xfrm>
          <a:prstGeom prst="rect">
            <a:avLst/>
          </a:prstGeom>
        </p:spPr>
      </p:pic>
      <p:pic>
        <p:nvPicPr>
          <p:cNvPr id="8" name="Picture 12" descr="gas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5150" y="71288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94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4237" y="1224517"/>
            <a:ext cx="811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cs typeface="Arial" pitchFamily="34" charset="0"/>
              </a:rPr>
              <a:t>TENANT SELF-HELP</a:t>
            </a:r>
            <a:endParaRPr lang="en-US" sz="2400" b="1" u="sng" dirty="0">
              <a:cs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/>
        </p:nvSpPr>
        <p:spPr>
          <a:xfrm>
            <a:off x="1974112" y="1686182"/>
            <a:ext cx="8229600" cy="5171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cs typeface="Arial" pitchFamily="34" charset="0"/>
              </a:rPr>
              <a:t>No general right to “Repair and Deduct” </a:t>
            </a:r>
          </a:p>
          <a:p>
            <a:r>
              <a:rPr lang="en-US" sz="1800" b="1" dirty="0">
                <a:cs typeface="Arial" pitchFamily="34" charset="0"/>
              </a:rPr>
              <a:t>NOTICE-Written Notice as defined in the Lease (Article V, Paragraph 4)</a:t>
            </a:r>
          </a:p>
          <a:p>
            <a:pPr lvl="1"/>
            <a:r>
              <a:rPr lang="en-US" sz="1800" dirty="0">
                <a:cs typeface="Arial" pitchFamily="34" charset="0"/>
              </a:rPr>
              <a:t>Not simply an email or phone call</a:t>
            </a:r>
          </a:p>
          <a:p>
            <a:pPr lvl="1"/>
            <a:r>
              <a:rPr lang="en-US" sz="1800" dirty="0">
                <a:cs typeface="Arial" pitchFamily="34" charset="0"/>
              </a:rPr>
              <a:t>Notice under the Agreement shall be in writing </a:t>
            </a:r>
          </a:p>
          <a:p>
            <a:pPr lvl="2"/>
            <a:r>
              <a:rPr lang="en-US" sz="1800" dirty="0">
                <a:cs typeface="Arial" pitchFamily="34" charset="0"/>
              </a:rPr>
              <a:t>delivered by hand</a:t>
            </a:r>
          </a:p>
          <a:p>
            <a:pPr lvl="2"/>
            <a:r>
              <a:rPr lang="en-US" sz="1800" dirty="0">
                <a:cs typeface="Arial" pitchFamily="34" charset="0"/>
              </a:rPr>
              <a:t>sent by registered or certified mail, postage prepaid, return receipt requested or </a:t>
            </a:r>
          </a:p>
          <a:p>
            <a:pPr lvl="2"/>
            <a:r>
              <a:rPr lang="en-US" sz="1800" dirty="0">
                <a:cs typeface="Arial" pitchFamily="34" charset="0"/>
              </a:rPr>
              <a:t>sent by nationally recognized commercial courier for next business day delivery </a:t>
            </a:r>
          </a:p>
          <a:p>
            <a:pPr lvl="2"/>
            <a:r>
              <a:rPr lang="en-US" sz="1800" dirty="0">
                <a:cs typeface="Arial" pitchFamily="34" charset="0"/>
              </a:rPr>
              <a:t>to the address in the Agreement, or to such other addresses as are specified by written notice</a:t>
            </a:r>
          </a:p>
          <a:p>
            <a:pPr lvl="1"/>
            <a:r>
              <a:rPr lang="en-US" sz="1800" dirty="0">
                <a:cs typeface="Arial" pitchFamily="34" charset="0"/>
              </a:rPr>
              <a:t>Time Period Runs from</a:t>
            </a:r>
          </a:p>
          <a:p>
            <a:pPr lvl="2"/>
            <a:r>
              <a:rPr lang="en-US" sz="1800" dirty="0">
                <a:cs typeface="Arial" pitchFamily="34" charset="0"/>
              </a:rPr>
              <a:t>Hand delivery-date delivered</a:t>
            </a:r>
          </a:p>
          <a:p>
            <a:pPr lvl="2"/>
            <a:r>
              <a:rPr lang="en-US" sz="1800" dirty="0">
                <a:cs typeface="Arial" pitchFamily="34" charset="0"/>
              </a:rPr>
              <a:t>Mailed-date of deposit in the Mail</a:t>
            </a:r>
          </a:p>
          <a:p>
            <a:pPr lvl="1"/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36" y="-36629"/>
            <a:ext cx="8986283" cy="1030313"/>
          </a:xfrm>
          <a:prstGeom prst="rect">
            <a:avLst/>
          </a:prstGeom>
        </p:spPr>
      </p:pic>
      <p:pic>
        <p:nvPicPr>
          <p:cNvPr id="11" name="Picture 12" descr="gas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6068" y="18945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816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8350" y="1219201"/>
            <a:ext cx="811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cs typeface="Arial" pitchFamily="34" charset="0"/>
              </a:rPr>
              <a:t>TENANT SELF-HELP</a:t>
            </a:r>
            <a:endParaRPr lang="en-US" sz="2400" b="1" u="sng" dirty="0"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1680865"/>
            <a:ext cx="9144000" cy="517713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cs typeface="Arial" pitchFamily="34" charset="0"/>
              </a:rPr>
              <a:t>Example: </a:t>
            </a:r>
            <a:r>
              <a:rPr lang="en-US" sz="2000" b="1" dirty="0" err="1" smtClean="0">
                <a:cs typeface="Arial" pitchFamily="34" charset="0"/>
              </a:rPr>
              <a:t>Ahh</a:t>
            </a:r>
            <a:r>
              <a:rPr lang="en-US" sz="2000" b="1" dirty="0">
                <a:cs typeface="Arial" pitchFamily="34" charset="0"/>
              </a:rPr>
              <a:t>!- My A/C’s on the fritz! </a:t>
            </a:r>
          </a:p>
          <a:p>
            <a:pPr marL="457200" lvl="1" indent="0">
              <a:buNone/>
            </a:pPr>
            <a:r>
              <a:rPr lang="en-US" sz="2000" dirty="0" smtClean="0">
                <a:cs typeface="Arial" pitchFamily="34" charset="0"/>
              </a:rPr>
              <a:t>-Call </a:t>
            </a:r>
            <a:r>
              <a:rPr lang="en-US" sz="2000" dirty="0">
                <a:cs typeface="Arial" pitchFamily="34" charset="0"/>
              </a:rPr>
              <a:t>the Landlord/Property Manager; document with confirmation email copying both the Landlord and the Property Manager</a:t>
            </a:r>
          </a:p>
          <a:p>
            <a:pPr marL="457200" lvl="1" indent="0">
              <a:buNone/>
            </a:pPr>
            <a:r>
              <a:rPr lang="en-US" sz="2000" dirty="0" smtClean="0">
                <a:cs typeface="Arial" pitchFamily="34" charset="0"/>
              </a:rPr>
              <a:t>-If there’s a history </a:t>
            </a:r>
            <a:r>
              <a:rPr lang="en-US" sz="2000" dirty="0">
                <a:cs typeface="Arial" pitchFamily="34" charset="0"/>
              </a:rPr>
              <a:t>of non-responsive Landlord</a:t>
            </a:r>
          </a:p>
          <a:p>
            <a:pPr lvl="2"/>
            <a:r>
              <a:rPr lang="en-US" dirty="0" smtClean="0">
                <a:cs typeface="Arial" pitchFamily="34" charset="0"/>
              </a:rPr>
              <a:t>Send a Letter (see example/template spc.ga.gov)</a:t>
            </a:r>
            <a:endParaRPr lang="en-US" dirty="0">
              <a:cs typeface="Arial" pitchFamily="34" charset="0"/>
            </a:endParaRPr>
          </a:p>
          <a:p>
            <a:pPr lvl="3"/>
            <a:r>
              <a:rPr lang="en-US" sz="2000" dirty="0">
                <a:cs typeface="Arial" pitchFamily="34" charset="0"/>
              </a:rPr>
              <a:t>Date of Lease Agreement</a:t>
            </a:r>
          </a:p>
          <a:p>
            <a:pPr lvl="3"/>
            <a:r>
              <a:rPr lang="en-US" sz="2000" dirty="0">
                <a:cs typeface="Arial" pitchFamily="34" charset="0"/>
              </a:rPr>
              <a:t>State Problem-Emergency/Non-Emergency</a:t>
            </a:r>
          </a:p>
          <a:p>
            <a:pPr lvl="3"/>
            <a:r>
              <a:rPr lang="en-US" sz="2000" dirty="0">
                <a:cs typeface="Arial" pitchFamily="34" charset="0"/>
              </a:rPr>
              <a:t>Reference Landlord responsibility</a:t>
            </a:r>
          </a:p>
          <a:p>
            <a:pPr lvl="3"/>
            <a:r>
              <a:rPr lang="en-US" sz="2000" dirty="0">
                <a:cs typeface="Arial" pitchFamily="34" charset="0"/>
              </a:rPr>
              <a:t>Reference the Self-Help </a:t>
            </a:r>
            <a:r>
              <a:rPr lang="en-US" sz="2000" dirty="0" smtClean="0">
                <a:cs typeface="Arial" pitchFamily="34" charset="0"/>
              </a:rPr>
              <a:t>section</a:t>
            </a:r>
            <a:endParaRPr lang="en-US" sz="2000" dirty="0">
              <a:cs typeface="Arial" pitchFamily="34" charset="0"/>
            </a:endParaRPr>
          </a:p>
          <a:p>
            <a:pPr lvl="1"/>
            <a:r>
              <a:rPr lang="en-US" sz="2000" b="1" dirty="0">
                <a:cs typeface="Arial" pitchFamily="34" charset="0"/>
              </a:rPr>
              <a:t>Major </a:t>
            </a:r>
            <a:r>
              <a:rPr lang="en-US" sz="2000" b="1" dirty="0" smtClean="0">
                <a:cs typeface="Arial" pitchFamily="34" charset="0"/>
              </a:rPr>
              <a:t>Issue?-Let </a:t>
            </a:r>
            <a:r>
              <a:rPr lang="en-US" sz="2000" b="1" dirty="0">
                <a:cs typeface="Arial" pitchFamily="34" charset="0"/>
              </a:rPr>
              <a:t>SPC know </a:t>
            </a:r>
            <a:r>
              <a:rPr lang="en-US" sz="2000" b="1" dirty="0" smtClean="0">
                <a:cs typeface="Arial" pitchFamily="34" charset="0"/>
              </a:rPr>
              <a:t>immediately</a:t>
            </a:r>
            <a:endParaRPr lang="en-US" sz="2000" b="1" dirty="0">
              <a:cs typeface="Arial" pitchFamily="34" charset="0"/>
            </a:endParaRPr>
          </a:p>
          <a:p>
            <a:pPr lvl="3"/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58" y="-41944"/>
            <a:ext cx="8986283" cy="1030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776" y="0"/>
            <a:ext cx="98763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2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556" y="1163228"/>
            <a:ext cx="6450419" cy="6842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u="sng" dirty="0" smtClean="0">
                <a:latin typeface="Calibri" panose="020F0502020204030204" pitchFamily="34" charset="0"/>
              </a:rPr>
              <a:t/>
            </a:r>
            <a:br>
              <a:rPr lang="en-US" sz="2700" b="1" u="sng" dirty="0" smtClean="0">
                <a:latin typeface="Calibri" panose="020F0502020204030204" pitchFamily="34" charset="0"/>
              </a:rPr>
            </a:br>
            <a:r>
              <a:rPr lang="en-US" sz="2700" b="1" u="sng" dirty="0" smtClean="0">
                <a:latin typeface="Calibri" panose="020F0502020204030204" pitchFamily="34" charset="0"/>
              </a:rPr>
              <a:t>FACILITY INSPECTION CHECKLIST</a:t>
            </a:r>
            <a:r>
              <a:rPr lang="en-US" sz="2700" b="1" u="sng" dirty="0"/>
              <a:t/>
            </a:r>
            <a:br>
              <a:rPr lang="en-US" sz="2700" b="1" u="sng" dirty="0"/>
            </a:br>
            <a:r>
              <a:rPr lang="en-US" sz="2700" b="1" u="sng" dirty="0"/>
              <a:t/>
            </a:r>
            <a:br>
              <a:rPr lang="en-US" sz="2700" b="1" u="sng" dirty="0"/>
            </a:br>
            <a:endParaRPr lang="en-US" sz="2700" b="1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336205" y="1545233"/>
            <a:ext cx="3686174" cy="5292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 smtClean="0">
                <a:latin typeface="Calibri" panose="020F0502020204030204" pitchFamily="34" charset="0"/>
              </a:rPr>
              <a:t>General Information</a:t>
            </a:r>
          </a:p>
          <a:p>
            <a:r>
              <a:rPr lang="en-US" sz="1800" dirty="0" smtClean="0">
                <a:latin typeface="Calibri" panose="020F0502020204030204" pitchFamily="34" charset="0"/>
              </a:rPr>
              <a:t>Download from SPC website</a:t>
            </a:r>
          </a:p>
          <a:p>
            <a:r>
              <a:rPr lang="en-US" sz="1800" dirty="0" smtClean="0">
                <a:latin typeface="Calibri" panose="020F0502020204030204" pitchFamily="34" charset="0"/>
              </a:rPr>
              <a:t>Should be completed by agency on a regular basis to document property conditions. Agency to keep completed checklist in their records.</a:t>
            </a:r>
          </a:p>
          <a:p>
            <a:r>
              <a:rPr lang="en-US" sz="1800" dirty="0" smtClean="0">
                <a:latin typeface="Calibri" panose="020F0502020204030204" pitchFamily="34" charset="0"/>
              </a:rPr>
              <a:t>Submit form to SPC along with SAF </a:t>
            </a:r>
            <a:r>
              <a:rPr lang="en-US" sz="1800" b="1" u="sng" dirty="0" smtClean="0">
                <a:latin typeface="Calibri" panose="020F0502020204030204" pitchFamily="34" charset="0"/>
              </a:rPr>
              <a:t>ONLY</a:t>
            </a:r>
            <a:r>
              <a:rPr lang="en-US" sz="1800" dirty="0" smtClean="0">
                <a:latin typeface="Calibri" panose="020F0502020204030204" pitchFamily="34" charset="0"/>
              </a:rPr>
              <a:t> if the documented items need be addressed by SPC</a:t>
            </a:r>
            <a:endParaRPr lang="en-US" sz="1800" dirty="0">
              <a:latin typeface="Calibri" panose="020F0502020204030204" pitchFamily="34" charset="0"/>
            </a:endParaRPr>
          </a:p>
          <a:p>
            <a:endParaRPr lang="en-US" sz="1800" dirty="0" smtClean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766" y="1545233"/>
            <a:ext cx="4650185" cy="5106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23" y="-39862"/>
            <a:ext cx="8986283" cy="1030313"/>
          </a:xfrm>
          <a:prstGeom prst="rect">
            <a:avLst/>
          </a:prstGeom>
        </p:spPr>
      </p:pic>
      <p:pic>
        <p:nvPicPr>
          <p:cNvPr id="8" name="Picture 12" descr="gase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5150" y="71288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63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765" y="1082559"/>
            <a:ext cx="6450419" cy="68428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700" b="1" u="sng" dirty="0">
                <a:latin typeface="Calibri" panose="020F0502020204030204" pitchFamily="34" charset="0"/>
              </a:rPr>
              <a:t>FACILITY INSPECTION CHECKLIST</a:t>
            </a: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endParaRPr lang="en-US" sz="27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562226" y="1853351"/>
            <a:ext cx="6848475" cy="3749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 smtClean="0">
                <a:latin typeface="Calibri" panose="020F0502020204030204" pitchFamily="34" charset="0"/>
              </a:rPr>
              <a:t>PROACTIVE PROPERTY MAINTENANCE</a:t>
            </a:r>
          </a:p>
          <a:p>
            <a:r>
              <a:rPr lang="en-US" sz="1900" dirty="0" smtClean="0">
                <a:latin typeface="Calibri" panose="020F0502020204030204" pitchFamily="34" charset="0"/>
              </a:rPr>
              <a:t>Conduct routine inspections</a:t>
            </a:r>
          </a:p>
          <a:p>
            <a:pPr lvl="1"/>
            <a:r>
              <a:rPr lang="en-US" sz="1900" dirty="0">
                <a:latin typeface="Calibri" panose="020F0502020204030204" pitchFamily="34" charset="0"/>
              </a:rPr>
              <a:t>Address issues before </a:t>
            </a:r>
            <a:r>
              <a:rPr lang="en-US" sz="1900" dirty="0" smtClean="0">
                <a:latin typeface="Calibri" panose="020F0502020204030204" pitchFamily="34" charset="0"/>
              </a:rPr>
              <a:t>they become </a:t>
            </a:r>
            <a:r>
              <a:rPr lang="en-US" sz="1900" dirty="0">
                <a:latin typeface="Calibri" panose="020F0502020204030204" pitchFamily="34" charset="0"/>
              </a:rPr>
              <a:t>a crisis</a:t>
            </a:r>
          </a:p>
          <a:p>
            <a:pPr lvl="1"/>
            <a:r>
              <a:rPr lang="en-US" sz="1900" dirty="0" smtClean="0">
                <a:latin typeface="Calibri" panose="020F0502020204030204" pitchFamily="34" charset="0"/>
              </a:rPr>
              <a:t>Reduce </a:t>
            </a:r>
            <a:r>
              <a:rPr lang="en-US" sz="1900" dirty="0">
                <a:latin typeface="Calibri" panose="020F0502020204030204" pitchFamily="34" charset="0"/>
              </a:rPr>
              <a:t>repair </a:t>
            </a:r>
            <a:r>
              <a:rPr lang="en-US" sz="1900" dirty="0" smtClean="0">
                <a:latin typeface="Calibri" panose="020F0502020204030204" pitchFamily="34" charset="0"/>
              </a:rPr>
              <a:t>costs &amp; vendor maintenance contracts</a:t>
            </a:r>
          </a:p>
          <a:p>
            <a:pPr lvl="1"/>
            <a:r>
              <a:rPr lang="en-US" sz="1900" dirty="0" smtClean="0">
                <a:latin typeface="Calibri" panose="020F0502020204030204" pitchFamily="34" charset="0"/>
              </a:rPr>
              <a:t>Shorten response/repair time</a:t>
            </a:r>
          </a:p>
          <a:p>
            <a:pPr marL="342900" lvl="1" indent="0">
              <a:buNone/>
            </a:pPr>
            <a:endParaRPr lang="en-US" sz="1900" dirty="0" smtClean="0">
              <a:latin typeface="Calibri" panose="020F0502020204030204" pitchFamily="34" charset="0"/>
            </a:endParaRPr>
          </a:p>
          <a:p>
            <a:r>
              <a:rPr lang="en-US" sz="1900" dirty="0" smtClean="0">
                <a:latin typeface="Calibri" panose="020F0502020204030204" pitchFamily="34" charset="0"/>
              </a:rPr>
              <a:t>Fosters a positive Landlord/Tenant relationship</a:t>
            </a:r>
          </a:p>
          <a:p>
            <a:pPr lvl="1"/>
            <a:r>
              <a:rPr lang="en-US" sz="1900" dirty="0" smtClean="0">
                <a:latin typeface="Calibri" panose="020F0502020204030204" pitchFamily="34" charset="0"/>
              </a:rPr>
              <a:t>Preserve the value of the real estate asset for the Landlord</a:t>
            </a:r>
          </a:p>
          <a:p>
            <a:pPr lvl="1"/>
            <a:r>
              <a:rPr lang="en-US" sz="1900" dirty="0" smtClean="0">
                <a:latin typeface="Calibri" panose="020F0502020204030204" pitchFamily="34" charset="0"/>
              </a:rPr>
              <a:t>Maintain occupants’ </a:t>
            </a:r>
            <a:r>
              <a:rPr lang="en-US" sz="1900" dirty="0">
                <a:latin typeface="Calibri" panose="020F0502020204030204" pitchFamily="34" charset="0"/>
              </a:rPr>
              <a:t>safety and </a:t>
            </a:r>
            <a:r>
              <a:rPr lang="en-US" sz="1900" dirty="0" smtClean="0">
                <a:latin typeface="Calibri" panose="020F0502020204030204" pitchFamily="34" charset="0"/>
              </a:rPr>
              <a:t>well-being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4" y="-1854201"/>
            <a:ext cx="2863324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91" y="-34261"/>
            <a:ext cx="8986283" cy="1030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06" y="-3738"/>
            <a:ext cx="99373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5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752</Words>
  <Application>Microsoft Office PowerPoint</Application>
  <PresentationFormat>Widescreen</PresentationFormat>
  <Paragraphs>120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Gill Sans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FACILITY INSPECTION CHECKLIST  </vt:lpstr>
      <vt:lpstr> FACILITY INSPECTION CHECKLIST  </vt:lpstr>
      <vt:lpstr>SPACE ACTION FORM</vt:lpstr>
      <vt:lpstr>REVISIONS TO SPACE UTILIZATION QUESTIONNAIRE</vt:lpstr>
      <vt:lpstr>REVISIONS TO SPACE UTILIZATION QUESTIONNAIRE</vt:lpstr>
      <vt:lpstr>REVISIONS TO SPACE UTILIZATION QUESTIONNAIRE</vt:lpstr>
      <vt:lpstr>SPACE MANAGEMENT TEAM</vt:lpstr>
      <vt:lpstr>PowerPoint Presentation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Kalil</dc:creator>
  <cp:lastModifiedBy>Evans, Lashawnda</cp:lastModifiedBy>
  <cp:revision>13</cp:revision>
  <dcterms:created xsi:type="dcterms:W3CDTF">2019-02-05T20:45:42Z</dcterms:created>
  <dcterms:modified xsi:type="dcterms:W3CDTF">2019-02-06T17:36:42Z</dcterms:modified>
</cp:coreProperties>
</file>