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handoutMasterIdLst>
    <p:handoutMasterId r:id="rId55"/>
  </p:handoutMasterIdLst>
  <p:sldIdLst>
    <p:sldId id="257" r:id="rId2"/>
    <p:sldId id="256" r:id="rId3"/>
    <p:sldId id="260" r:id="rId4"/>
    <p:sldId id="258" r:id="rId5"/>
    <p:sldId id="259" r:id="rId6"/>
    <p:sldId id="261" r:id="rId7"/>
    <p:sldId id="265" r:id="rId8"/>
    <p:sldId id="264" r:id="rId9"/>
    <p:sldId id="266" r:id="rId10"/>
    <p:sldId id="273" r:id="rId11"/>
    <p:sldId id="272" r:id="rId12"/>
    <p:sldId id="275" r:id="rId13"/>
    <p:sldId id="276" r:id="rId14"/>
    <p:sldId id="281" r:id="rId15"/>
    <p:sldId id="286" r:id="rId16"/>
    <p:sldId id="287" r:id="rId17"/>
    <p:sldId id="288" r:id="rId18"/>
    <p:sldId id="289" r:id="rId19"/>
    <p:sldId id="353" r:id="rId20"/>
    <p:sldId id="367" r:id="rId21"/>
    <p:sldId id="368" r:id="rId22"/>
    <p:sldId id="364" r:id="rId23"/>
    <p:sldId id="292" r:id="rId24"/>
    <p:sldId id="351" r:id="rId25"/>
    <p:sldId id="352" r:id="rId26"/>
    <p:sldId id="357" r:id="rId27"/>
    <p:sldId id="359" r:id="rId28"/>
    <p:sldId id="361" r:id="rId29"/>
    <p:sldId id="385" r:id="rId30"/>
    <p:sldId id="373" r:id="rId31"/>
    <p:sldId id="374" r:id="rId32"/>
    <p:sldId id="379" r:id="rId33"/>
    <p:sldId id="381" r:id="rId34"/>
    <p:sldId id="300" r:id="rId35"/>
    <p:sldId id="372" r:id="rId36"/>
    <p:sldId id="303" r:id="rId37"/>
    <p:sldId id="369" r:id="rId38"/>
    <p:sldId id="386" r:id="rId39"/>
    <p:sldId id="387" r:id="rId40"/>
    <p:sldId id="388" r:id="rId41"/>
    <p:sldId id="390" r:id="rId42"/>
    <p:sldId id="389" r:id="rId43"/>
    <p:sldId id="328" r:id="rId44"/>
    <p:sldId id="330" r:id="rId45"/>
    <p:sldId id="332" r:id="rId46"/>
    <p:sldId id="343" r:id="rId47"/>
    <p:sldId id="344" r:id="rId48"/>
    <p:sldId id="345" r:id="rId49"/>
    <p:sldId id="391" r:id="rId50"/>
    <p:sldId id="392" r:id="rId51"/>
    <p:sldId id="393" r:id="rId52"/>
    <p:sldId id="394" r:id="rId53"/>
    <p:sldId id="348" r:id="rId54"/>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4678" autoAdjust="0"/>
    <p:restoredTop sz="94660"/>
  </p:normalViewPr>
  <p:slideViewPr>
    <p:cSldViewPr>
      <p:cViewPr varScale="1">
        <p:scale>
          <a:sx n="97" d="100"/>
          <a:sy n="97" d="100"/>
        </p:scale>
        <p:origin x="-114" y="-25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85" tIns="46243" rIns="92485" bIns="46243" rtlCol="0"/>
          <a:lstStyle>
            <a:lvl1pPr algn="l">
              <a:defRPr sz="1200"/>
            </a:lvl1pPr>
          </a:lstStyle>
          <a:p>
            <a:endParaRPr lang="en-US"/>
          </a:p>
        </p:txBody>
      </p:sp>
      <p:sp>
        <p:nvSpPr>
          <p:cNvPr id="3" name="Date Placeholder 2"/>
          <p:cNvSpPr>
            <a:spLocks noGrp="1"/>
          </p:cNvSpPr>
          <p:nvPr>
            <p:ph type="dt" sz="quarter" idx="1"/>
          </p:nvPr>
        </p:nvSpPr>
        <p:spPr>
          <a:xfrm>
            <a:off x="3936767" y="0"/>
            <a:ext cx="3011699" cy="461804"/>
          </a:xfrm>
          <a:prstGeom prst="rect">
            <a:avLst/>
          </a:prstGeom>
        </p:spPr>
        <p:txBody>
          <a:bodyPr vert="horz" lIns="92485" tIns="46243" rIns="92485" bIns="46243" rtlCol="0"/>
          <a:lstStyle>
            <a:lvl1pPr algn="r">
              <a:defRPr sz="1200"/>
            </a:lvl1pPr>
          </a:lstStyle>
          <a:p>
            <a:fld id="{B944C363-49F5-4D8B-A401-2D5D958A4D56}" type="datetimeFigureOut">
              <a:rPr lang="en-US" smtClean="0"/>
              <a:t>7/3/2014</a:t>
            </a:fld>
            <a:endParaRPr lang="en-US"/>
          </a:p>
        </p:txBody>
      </p:sp>
      <p:sp>
        <p:nvSpPr>
          <p:cNvPr id="4" name="Footer Placeholder 3"/>
          <p:cNvSpPr>
            <a:spLocks noGrp="1"/>
          </p:cNvSpPr>
          <p:nvPr>
            <p:ph type="ftr" sz="quarter" idx="2"/>
          </p:nvPr>
        </p:nvSpPr>
        <p:spPr>
          <a:xfrm>
            <a:off x="0" y="8772668"/>
            <a:ext cx="3011699" cy="461804"/>
          </a:xfrm>
          <a:prstGeom prst="rect">
            <a:avLst/>
          </a:prstGeom>
        </p:spPr>
        <p:txBody>
          <a:bodyPr vert="horz" lIns="92485" tIns="46243" rIns="92485" bIns="46243" rtlCol="0" anchor="b"/>
          <a:lstStyle>
            <a:lvl1pPr algn="l">
              <a:defRPr sz="1200"/>
            </a:lvl1pPr>
          </a:lstStyle>
          <a:p>
            <a:endParaRPr lang="en-US"/>
          </a:p>
        </p:txBody>
      </p:sp>
      <p:sp>
        <p:nvSpPr>
          <p:cNvPr id="5" name="Slide Number Placeholder 4"/>
          <p:cNvSpPr>
            <a:spLocks noGrp="1"/>
          </p:cNvSpPr>
          <p:nvPr>
            <p:ph type="sldNum" sz="quarter" idx="3"/>
          </p:nvPr>
        </p:nvSpPr>
        <p:spPr>
          <a:xfrm>
            <a:off x="3936767" y="8772668"/>
            <a:ext cx="3011699" cy="461804"/>
          </a:xfrm>
          <a:prstGeom prst="rect">
            <a:avLst/>
          </a:prstGeom>
        </p:spPr>
        <p:txBody>
          <a:bodyPr vert="horz" lIns="92485" tIns="46243" rIns="92485" bIns="46243" rtlCol="0" anchor="b"/>
          <a:lstStyle>
            <a:lvl1pPr algn="r">
              <a:defRPr sz="1200"/>
            </a:lvl1pPr>
          </a:lstStyle>
          <a:p>
            <a:fld id="{66A590FD-B694-40CC-8B23-C8787D8BBD02}" type="slidenum">
              <a:rPr lang="en-US" smtClean="0"/>
              <a:t>‹#›</a:t>
            </a:fld>
            <a:endParaRPr lang="en-US"/>
          </a:p>
        </p:txBody>
      </p:sp>
    </p:spTree>
    <p:extLst>
      <p:ext uri="{BB962C8B-B14F-4D97-AF65-F5344CB8AC3E}">
        <p14:creationId xmlns:p14="http://schemas.microsoft.com/office/powerpoint/2010/main" val="113760486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EC3F72B1-A4B9-416B-A4D0-DFE8E261E276}" type="datetimeFigureOut">
              <a:rPr lang="en-US" smtClean="0"/>
              <a:t>7/3/2014</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931EC885-B0FB-4847-96D7-5306E99A96BA}"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C3F72B1-A4B9-416B-A4D0-DFE8E261E276}" type="datetimeFigureOut">
              <a:rPr lang="en-US" smtClean="0"/>
              <a:t>7/3/2014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1EC885-B0FB-4847-96D7-5306E99A96B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C3F72B1-A4B9-416B-A4D0-DFE8E261E276}" type="datetimeFigureOut">
              <a:rPr lang="en-US" smtClean="0"/>
              <a:t>7/3/2014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1EC885-B0FB-4847-96D7-5306E99A96B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C3F72B1-A4B9-416B-A4D0-DFE8E261E276}" type="datetimeFigureOut">
              <a:rPr lang="en-US" smtClean="0"/>
              <a:t>7/3/2014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1EC885-B0FB-4847-96D7-5306E99A96BA}"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EC3F72B1-A4B9-416B-A4D0-DFE8E261E276}" type="datetimeFigureOut">
              <a:rPr lang="en-US" smtClean="0"/>
              <a:t>7/3/2014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1EC885-B0FB-4847-96D7-5306E99A96BA}"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C3F72B1-A4B9-416B-A4D0-DFE8E261E276}" type="datetimeFigureOut">
              <a:rPr lang="en-US" smtClean="0"/>
              <a:t>7/3/2014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1EC885-B0FB-4847-96D7-5306E99A96BA}"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EC3F72B1-A4B9-416B-A4D0-DFE8E261E276}" type="datetimeFigureOut">
              <a:rPr lang="en-US" smtClean="0"/>
              <a:t>7/3/2014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1EC885-B0FB-4847-96D7-5306E99A96BA}"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C3F72B1-A4B9-416B-A4D0-DFE8E261E276}" type="datetimeFigureOut">
              <a:rPr lang="en-US" smtClean="0"/>
              <a:t>7/3/2014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1EC885-B0FB-4847-96D7-5306E99A96B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3F72B1-A4B9-416B-A4D0-DFE8E261E276}" type="datetimeFigureOut">
              <a:rPr lang="en-US" smtClean="0"/>
              <a:t>7/3/2014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31EC885-B0FB-4847-96D7-5306E99A96B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C3F72B1-A4B9-416B-A4D0-DFE8E261E276}" type="datetimeFigureOut">
              <a:rPr lang="en-US" smtClean="0"/>
              <a:t>7/3/2014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1EC885-B0FB-4847-96D7-5306E99A96BA}"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EC3F72B1-A4B9-416B-A4D0-DFE8E261E276}" type="datetimeFigureOut">
              <a:rPr lang="en-US" smtClean="0"/>
              <a:t>7/3/2014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931EC885-B0FB-4847-96D7-5306E99A96BA}" type="slidenum">
              <a:rPr lang="en-US" smtClean="0"/>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EC3F72B1-A4B9-416B-A4D0-DFE8E261E276}" type="datetimeFigureOut">
              <a:rPr lang="en-US" smtClean="0"/>
              <a:t>7/3/2014</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931EC885-B0FB-4847-96D7-5306E99A96BA}" type="slidenum">
              <a:rPr lang="en-US" smtClean="0"/>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j.wade@spc.ga.gov" TargetMode="External"/><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hyperlink" Target="http://gspc.georgia.gov/property-acquisition-and-disposition" TargetMode="External"/><Relationship Id="rId4" Type="http://schemas.openxmlformats.org/officeDocument/2006/relationships/hyperlink" Target="mailto:sean.griffin@spc.ga.gov"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1.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2.png"/></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2.png"/></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fontScale="90000"/>
          </a:bodyPr>
          <a:lstStyle/>
          <a:p>
            <a:r>
              <a:rPr lang="en-US" sz="6000" b="1" dirty="0" smtClean="0"/>
              <a:t>Certification of Ownership</a:t>
            </a:r>
            <a:endParaRPr lang="en-US" sz="6000"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37316" y="1372698"/>
            <a:ext cx="6069368" cy="3199302"/>
          </a:xfrm>
        </p:spPr>
      </p:pic>
      <p:sp>
        <p:nvSpPr>
          <p:cNvPr id="3" name="TextBox 2"/>
          <p:cNvSpPr txBox="1"/>
          <p:nvPr/>
        </p:nvSpPr>
        <p:spPr>
          <a:xfrm>
            <a:off x="332552" y="4798874"/>
            <a:ext cx="8478896" cy="1754326"/>
          </a:xfrm>
          <a:prstGeom prst="rect">
            <a:avLst/>
          </a:prstGeom>
          <a:noFill/>
        </p:spPr>
        <p:txBody>
          <a:bodyPr wrap="square" rtlCol="0">
            <a:spAutoFit/>
          </a:bodyPr>
          <a:lstStyle/>
          <a:p>
            <a:pPr algn="ctr"/>
            <a:r>
              <a:rPr lang="en-US" dirty="0" smtClean="0"/>
              <a:t>For questions or additional information, contact</a:t>
            </a:r>
          </a:p>
          <a:p>
            <a:pPr algn="ctr"/>
            <a:r>
              <a:rPr lang="en-US" dirty="0" smtClean="0"/>
              <a:t>J. Wade – Phone: (404) 463-6161 – Email: </a:t>
            </a:r>
            <a:r>
              <a:rPr lang="en-US" dirty="0" smtClean="0">
                <a:hlinkClick r:id="rId3"/>
              </a:rPr>
              <a:t>j.wade@spc.ga.gov</a:t>
            </a:r>
            <a:endParaRPr lang="en-US" dirty="0" smtClean="0"/>
          </a:p>
          <a:p>
            <a:pPr algn="ctr"/>
            <a:r>
              <a:rPr lang="en-US" dirty="0" smtClean="0"/>
              <a:t>Clark Wong – Phone: (404) 656-2360 – Email: </a:t>
            </a:r>
            <a:r>
              <a:rPr lang="en-US" dirty="0" smtClean="0">
                <a:hlinkClick r:id="rId4"/>
              </a:rPr>
              <a:t>clark.wong@spc.ga.gov</a:t>
            </a:r>
            <a:endParaRPr lang="en-US" dirty="0" smtClean="0"/>
          </a:p>
          <a:p>
            <a:pPr algn="ctr"/>
            <a:endParaRPr lang="en-US" dirty="0"/>
          </a:p>
          <a:p>
            <a:pPr algn="ctr"/>
            <a:r>
              <a:rPr lang="en-US" dirty="0" smtClean="0"/>
              <a:t>Forms and samples will be made available at</a:t>
            </a:r>
          </a:p>
          <a:p>
            <a:pPr algn="ctr"/>
            <a:r>
              <a:rPr lang="en-US" dirty="0" smtClean="0">
                <a:hlinkClick r:id="rId5"/>
              </a:rPr>
              <a:t>http</a:t>
            </a:r>
            <a:r>
              <a:rPr lang="en-US" dirty="0">
                <a:hlinkClick r:id="rId5"/>
              </a:rPr>
              <a:t>://</a:t>
            </a:r>
            <a:r>
              <a:rPr lang="en-US" dirty="0" smtClean="0">
                <a:hlinkClick r:id="rId5"/>
              </a:rPr>
              <a:t>gspc.georgia.gov/property-acquisition-and-disposition</a:t>
            </a:r>
            <a:endParaRPr lang="en-US" dirty="0"/>
          </a:p>
        </p:txBody>
      </p:sp>
    </p:spTree>
    <p:extLst>
      <p:ext uri="{BB962C8B-B14F-4D97-AF65-F5344CB8AC3E}">
        <p14:creationId xmlns:p14="http://schemas.microsoft.com/office/powerpoint/2010/main" val="17063587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52400"/>
            <a:ext cx="6400800" cy="1470025"/>
          </a:xfrm>
        </p:spPr>
        <p:txBody>
          <a:bodyPr/>
          <a:lstStyle/>
          <a:p>
            <a:r>
              <a:rPr lang="en-US" dirty="0" smtClean="0"/>
              <a:t>Analysis</a:t>
            </a:r>
            <a:endParaRPr lang="en-US" dirty="0"/>
          </a:p>
        </p:txBody>
      </p:sp>
      <p:sp>
        <p:nvSpPr>
          <p:cNvPr id="3" name="Subtitle 2"/>
          <p:cNvSpPr>
            <a:spLocks noGrp="1"/>
          </p:cNvSpPr>
          <p:nvPr>
            <p:ph type="subTitle" idx="1"/>
          </p:nvPr>
        </p:nvSpPr>
        <p:spPr>
          <a:xfrm>
            <a:off x="457200" y="1600200"/>
            <a:ext cx="8229600" cy="5029200"/>
          </a:xfrm>
        </p:spPr>
        <p:txBody>
          <a:bodyPr>
            <a:normAutofit/>
          </a:bodyPr>
          <a:lstStyle/>
          <a:p>
            <a:pPr algn="l"/>
            <a:r>
              <a:rPr lang="en-US" dirty="0" smtClean="0">
                <a:solidFill>
                  <a:schemeClr val="tx1"/>
                </a:solidFill>
              </a:rPr>
              <a:t>Deeds</a:t>
            </a:r>
          </a:p>
          <a:p>
            <a:pPr marL="457200" indent="-457200" algn="l">
              <a:buFont typeface="Arial" pitchFamily="34" charset="0"/>
              <a:buChar char="•"/>
            </a:pPr>
            <a:r>
              <a:rPr lang="en-US" dirty="0" smtClean="0">
                <a:solidFill>
                  <a:schemeClr val="tx1"/>
                </a:solidFill>
              </a:rPr>
              <a:t>Only submit deed or deeds that vest ownership in the State in tracts where any portion falls within the Limits of Construction.</a:t>
            </a:r>
          </a:p>
          <a:p>
            <a:pPr lvl="2" algn="l"/>
            <a:r>
              <a:rPr lang="en-US" dirty="0" smtClean="0">
                <a:solidFill>
                  <a:schemeClr val="tx1"/>
                </a:solidFill>
              </a:rPr>
              <a:t>For example, if 20 deeds make up a 1,000 acre college campus, but the Limits of Construction only covers all (or a portion of) 2 of the 20 tracts, only include deeds for the 2 tracts that are to be effected.</a:t>
            </a:r>
          </a:p>
        </p:txBody>
      </p:sp>
      <p:pic>
        <p:nvPicPr>
          <p:cNvPr id="5" name="Picture 2" descr="D:\Users\sgriffin\Pictures\SPC-Logo-2012-With Tagline_Transparenc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7771" y="152400"/>
            <a:ext cx="1041429" cy="54885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D:\Users\sgriffin\Pictures\State of Georgia Sea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5800" y="152400"/>
            <a:ext cx="686415" cy="680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38470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52400"/>
            <a:ext cx="6400800" cy="1470025"/>
          </a:xfrm>
        </p:spPr>
        <p:txBody>
          <a:bodyPr/>
          <a:lstStyle/>
          <a:p>
            <a:r>
              <a:rPr lang="en-US" dirty="0" smtClean="0"/>
              <a:t>Analysis</a:t>
            </a:r>
            <a:endParaRPr lang="en-US" dirty="0"/>
          </a:p>
        </p:txBody>
      </p:sp>
      <p:sp>
        <p:nvSpPr>
          <p:cNvPr id="3" name="Subtitle 2"/>
          <p:cNvSpPr>
            <a:spLocks noGrp="1"/>
          </p:cNvSpPr>
          <p:nvPr>
            <p:ph type="subTitle" idx="1"/>
          </p:nvPr>
        </p:nvSpPr>
        <p:spPr>
          <a:xfrm>
            <a:off x="457200" y="1600200"/>
            <a:ext cx="3200400" cy="5029200"/>
          </a:xfrm>
        </p:spPr>
        <p:txBody>
          <a:bodyPr>
            <a:normAutofit/>
          </a:bodyPr>
          <a:lstStyle/>
          <a:p>
            <a:pPr algn="l"/>
            <a:r>
              <a:rPr lang="en-US" dirty="0" smtClean="0">
                <a:solidFill>
                  <a:schemeClr val="tx1"/>
                </a:solidFill>
              </a:rPr>
              <a:t>Deeds</a:t>
            </a:r>
          </a:p>
          <a:p>
            <a:pPr marL="457200" indent="-457200" algn="l">
              <a:buFont typeface="Arial" pitchFamily="34" charset="0"/>
              <a:buChar char="•"/>
            </a:pPr>
            <a:r>
              <a:rPr lang="en-US" dirty="0" smtClean="0">
                <a:solidFill>
                  <a:schemeClr val="tx1"/>
                </a:solidFill>
              </a:rPr>
              <a:t>SPC will analyze the deeds to:</a:t>
            </a:r>
          </a:p>
          <a:p>
            <a:pPr marL="914400" lvl="1" indent="-457200" algn="l">
              <a:buFont typeface="Arial" pitchFamily="34" charset="0"/>
              <a:buChar char="•"/>
            </a:pPr>
            <a:r>
              <a:rPr lang="en-US" dirty="0" smtClean="0">
                <a:solidFill>
                  <a:schemeClr val="tx1"/>
                </a:solidFill>
              </a:rPr>
              <a:t>Identify </a:t>
            </a:r>
            <a:r>
              <a:rPr lang="en-US" dirty="0">
                <a:solidFill>
                  <a:schemeClr val="tx1"/>
                </a:solidFill>
              </a:rPr>
              <a:t>any </a:t>
            </a:r>
            <a:r>
              <a:rPr lang="en-US" dirty="0" smtClean="0">
                <a:solidFill>
                  <a:schemeClr val="tx1"/>
                </a:solidFill>
              </a:rPr>
              <a:t>encumbrances</a:t>
            </a:r>
          </a:p>
          <a:p>
            <a:pPr marL="1371600" lvl="2" indent="-457200" algn="l">
              <a:buFont typeface="Arial" pitchFamily="34" charset="0"/>
              <a:buChar char="•"/>
            </a:pPr>
            <a:r>
              <a:rPr lang="en-US" dirty="0" smtClean="0">
                <a:solidFill>
                  <a:schemeClr val="tx1"/>
                </a:solidFill>
              </a:rPr>
              <a:t>Existing easements</a:t>
            </a:r>
            <a:endParaRPr lang="en-US" dirty="0">
              <a:solidFill>
                <a:schemeClr val="tx1"/>
              </a:solidFill>
            </a:endParaRPr>
          </a:p>
        </p:txBody>
      </p:sp>
      <p:pic>
        <p:nvPicPr>
          <p:cNvPr id="5" name="Picture 2" descr="D:\Users\sgriffin\Pictures\SPC-Logo-2012-With Tagline_Transparenc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7771" y="152400"/>
            <a:ext cx="1041429" cy="54885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D:\Users\sgriffin\Pictures\State of Georgia Sea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5800" y="152400"/>
            <a:ext cx="686415" cy="68092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2230" y="1693689"/>
            <a:ext cx="4214675" cy="5088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ight Arrow 8"/>
          <p:cNvSpPr/>
          <p:nvPr/>
        </p:nvSpPr>
        <p:spPr>
          <a:xfrm>
            <a:off x="2819400" y="5805288"/>
            <a:ext cx="10668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02632" y="5562600"/>
            <a:ext cx="6365168" cy="942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5312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52400"/>
            <a:ext cx="6400800" cy="1470025"/>
          </a:xfrm>
        </p:spPr>
        <p:txBody>
          <a:bodyPr/>
          <a:lstStyle/>
          <a:p>
            <a:r>
              <a:rPr lang="en-US" dirty="0" smtClean="0"/>
              <a:t>Analysis</a:t>
            </a:r>
            <a:endParaRPr lang="en-US" dirty="0"/>
          </a:p>
        </p:txBody>
      </p:sp>
      <p:sp>
        <p:nvSpPr>
          <p:cNvPr id="3" name="Subtitle 2"/>
          <p:cNvSpPr>
            <a:spLocks noGrp="1"/>
          </p:cNvSpPr>
          <p:nvPr>
            <p:ph type="subTitle" idx="1"/>
          </p:nvPr>
        </p:nvSpPr>
        <p:spPr>
          <a:xfrm>
            <a:off x="457200" y="1600200"/>
            <a:ext cx="3429000" cy="5029200"/>
          </a:xfrm>
        </p:spPr>
        <p:txBody>
          <a:bodyPr>
            <a:normAutofit/>
          </a:bodyPr>
          <a:lstStyle/>
          <a:p>
            <a:pPr algn="l"/>
            <a:r>
              <a:rPr lang="en-US" dirty="0" smtClean="0">
                <a:solidFill>
                  <a:schemeClr val="tx1"/>
                </a:solidFill>
              </a:rPr>
              <a:t>Deeds</a:t>
            </a:r>
          </a:p>
          <a:p>
            <a:pPr marL="457200" indent="-457200" algn="l">
              <a:buFont typeface="Arial" pitchFamily="34" charset="0"/>
              <a:buChar char="•"/>
            </a:pPr>
            <a:r>
              <a:rPr lang="en-US" dirty="0" smtClean="0">
                <a:solidFill>
                  <a:schemeClr val="tx1"/>
                </a:solidFill>
              </a:rPr>
              <a:t>SPC will analyze the deeds to:</a:t>
            </a:r>
          </a:p>
          <a:p>
            <a:pPr marL="800100" lvl="1" indent="-342900" algn="l">
              <a:buFont typeface="Arial" pitchFamily="34" charset="0"/>
              <a:buChar char="•"/>
            </a:pPr>
            <a:r>
              <a:rPr lang="en-US" dirty="0">
                <a:solidFill>
                  <a:schemeClr val="tx1"/>
                </a:solidFill>
              </a:rPr>
              <a:t>Identify any encumbrances</a:t>
            </a:r>
          </a:p>
          <a:p>
            <a:pPr marL="1257300" lvl="2" indent="-342900" algn="l">
              <a:buFont typeface="Arial" pitchFamily="34" charset="0"/>
              <a:buChar char="•"/>
            </a:pPr>
            <a:r>
              <a:rPr lang="en-US" dirty="0">
                <a:solidFill>
                  <a:schemeClr val="tx1"/>
                </a:solidFill>
              </a:rPr>
              <a:t>Existing easements</a:t>
            </a:r>
          </a:p>
          <a:p>
            <a:pPr marL="1257300" lvl="2" indent="-342900" algn="l">
              <a:buFont typeface="Arial" pitchFamily="34" charset="0"/>
              <a:buChar char="•"/>
            </a:pPr>
            <a:r>
              <a:rPr lang="en-US" dirty="0">
                <a:solidFill>
                  <a:schemeClr val="tx1"/>
                </a:solidFill>
              </a:rPr>
              <a:t>Reversionary </a:t>
            </a:r>
            <a:r>
              <a:rPr lang="en-US" dirty="0" smtClean="0">
                <a:solidFill>
                  <a:schemeClr val="tx1"/>
                </a:solidFill>
              </a:rPr>
              <a:t>clauses</a:t>
            </a:r>
            <a:endParaRPr lang="en-US" dirty="0">
              <a:solidFill>
                <a:schemeClr val="tx1"/>
              </a:solidFill>
            </a:endParaRPr>
          </a:p>
        </p:txBody>
      </p:sp>
      <p:pic>
        <p:nvPicPr>
          <p:cNvPr id="5" name="Picture 2" descr="D:\Users\sgriffin\Pictures\SPC-Logo-2012-With Tagline_Transparenc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7771" y="152400"/>
            <a:ext cx="1041429" cy="54885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D:\Users\sgriffin\Pictures\State of Georgia Sea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5800" y="152400"/>
            <a:ext cx="686415" cy="68092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146" y="1652210"/>
            <a:ext cx="3153965" cy="510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ight Arrow 8"/>
          <p:cNvSpPr/>
          <p:nvPr/>
        </p:nvSpPr>
        <p:spPr>
          <a:xfrm>
            <a:off x="3962400" y="4248282"/>
            <a:ext cx="10668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77499" y="3580430"/>
            <a:ext cx="5595516" cy="1335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12165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52400"/>
            <a:ext cx="6400800" cy="1470025"/>
          </a:xfrm>
        </p:spPr>
        <p:txBody>
          <a:bodyPr/>
          <a:lstStyle/>
          <a:p>
            <a:r>
              <a:rPr lang="en-US" dirty="0" smtClean="0"/>
              <a:t>Analysis</a:t>
            </a:r>
            <a:endParaRPr lang="en-US" dirty="0"/>
          </a:p>
        </p:txBody>
      </p:sp>
      <p:sp>
        <p:nvSpPr>
          <p:cNvPr id="3" name="Subtitle 2"/>
          <p:cNvSpPr>
            <a:spLocks noGrp="1"/>
          </p:cNvSpPr>
          <p:nvPr>
            <p:ph type="subTitle" idx="1"/>
          </p:nvPr>
        </p:nvSpPr>
        <p:spPr>
          <a:xfrm>
            <a:off x="457200" y="1600200"/>
            <a:ext cx="3657600" cy="5029200"/>
          </a:xfrm>
        </p:spPr>
        <p:txBody>
          <a:bodyPr>
            <a:normAutofit/>
          </a:bodyPr>
          <a:lstStyle/>
          <a:p>
            <a:pPr algn="l"/>
            <a:r>
              <a:rPr lang="en-US" dirty="0" smtClean="0">
                <a:solidFill>
                  <a:schemeClr val="tx1"/>
                </a:solidFill>
              </a:rPr>
              <a:t>Deeds</a:t>
            </a:r>
          </a:p>
          <a:p>
            <a:pPr marL="457200" indent="-457200" algn="l">
              <a:buFont typeface="Arial" pitchFamily="34" charset="0"/>
              <a:buChar char="•"/>
            </a:pPr>
            <a:r>
              <a:rPr lang="en-US" dirty="0" smtClean="0">
                <a:solidFill>
                  <a:schemeClr val="tx1"/>
                </a:solidFill>
              </a:rPr>
              <a:t>SPC will analyze the deeds to:</a:t>
            </a:r>
          </a:p>
          <a:p>
            <a:pPr marL="800100" lvl="1" indent="-342900" algn="l">
              <a:buFont typeface="Arial" pitchFamily="34" charset="0"/>
              <a:buChar char="•"/>
            </a:pPr>
            <a:r>
              <a:rPr lang="en-US" dirty="0">
                <a:solidFill>
                  <a:schemeClr val="tx1"/>
                </a:solidFill>
              </a:rPr>
              <a:t>Identify any encumbrances</a:t>
            </a:r>
          </a:p>
          <a:p>
            <a:pPr marL="1257300" lvl="2" indent="-342900" algn="l">
              <a:buFont typeface="Arial" pitchFamily="34" charset="0"/>
              <a:buChar char="•"/>
            </a:pPr>
            <a:r>
              <a:rPr lang="en-US" dirty="0">
                <a:solidFill>
                  <a:schemeClr val="tx1"/>
                </a:solidFill>
              </a:rPr>
              <a:t>Existing easements</a:t>
            </a:r>
          </a:p>
          <a:p>
            <a:pPr marL="1257300" lvl="2" indent="-342900" algn="l">
              <a:buFont typeface="Arial" pitchFamily="34" charset="0"/>
              <a:buChar char="•"/>
            </a:pPr>
            <a:r>
              <a:rPr lang="en-US" dirty="0">
                <a:solidFill>
                  <a:schemeClr val="tx1"/>
                </a:solidFill>
              </a:rPr>
              <a:t>Reversionary clauses</a:t>
            </a:r>
          </a:p>
          <a:p>
            <a:pPr marL="1257300" lvl="2" indent="-342900" algn="l">
              <a:buFont typeface="Arial" pitchFamily="34" charset="0"/>
              <a:buChar char="•"/>
            </a:pPr>
            <a:r>
              <a:rPr lang="en-US" dirty="0" smtClean="0">
                <a:solidFill>
                  <a:schemeClr val="tx1"/>
                </a:solidFill>
              </a:rPr>
              <a:t>Divided Interests</a:t>
            </a:r>
          </a:p>
        </p:txBody>
      </p:sp>
      <p:pic>
        <p:nvPicPr>
          <p:cNvPr id="5" name="Picture 2" descr="D:\Users\sgriffin\Pictures\SPC-Logo-2012-With Tagline_Transparenc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7771" y="152400"/>
            <a:ext cx="1041429" cy="54885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D:\Users\sgriffin\Pictures\State of Georgia Sea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5800" y="152400"/>
            <a:ext cx="686415" cy="68092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00524" y="1610945"/>
            <a:ext cx="3148172" cy="51194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ight Arrow 8"/>
          <p:cNvSpPr/>
          <p:nvPr/>
        </p:nvSpPr>
        <p:spPr>
          <a:xfrm>
            <a:off x="3505200" y="5638800"/>
            <a:ext cx="1066800" cy="3704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04901" y="5155275"/>
            <a:ext cx="6139419" cy="15037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8339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52400"/>
            <a:ext cx="6400800" cy="1470025"/>
          </a:xfrm>
        </p:spPr>
        <p:txBody>
          <a:bodyPr/>
          <a:lstStyle/>
          <a:p>
            <a:r>
              <a:rPr lang="en-US" dirty="0" smtClean="0"/>
              <a:t>Analysis</a:t>
            </a:r>
            <a:endParaRPr lang="en-US" dirty="0"/>
          </a:p>
        </p:txBody>
      </p:sp>
      <p:sp>
        <p:nvSpPr>
          <p:cNvPr id="3" name="Subtitle 2"/>
          <p:cNvSpPr>
            <a:spLocks noGrp="1"/>
          </p:cNvSpPr>
          <p:nvPr>
            <p:ph type="subTitle" idx="1"/>
          </p:nvPr>
        </p:nvSpPr>
        <p:spPr>
          <a:xfrm>
            <a:off x="457200" y="1600200"/>
            <a:ext cx="8229600" cy="5029200"/>
          </a:xfrm>
        </p:spPr>
        <p:txBody>
          <a:bodyPr>
            <a:normAutofit/>
          </a:bodyPr>
          <a:lstStyle/>
          <a:p>
            <a:pPr algn="l"/>
            <a:r>
              <a:rPr lang="en-US" dirty="0" smtClean="0">
                <a:solidFill>
                  <a:schemeClr val="tx1"/>
                </a:solidFill>
              </a:rPr>
              <a:t>Deeds</a:t>
            </a:r>
          </a:p>
          <a:p>
            <a:pPr marL="457200" indent="-457200" algn="l">
              <a:buFont typeface="Arial" pitchFamily="34" charset="0"/>
              <a:buChar char="•"/>
            </a:pPr>
            <a:r>
              <a:rPr lang="en-US" dirty="0" smtClean="0">
                <a:solidFill>
                  <a:schemeClr val="tx1"/>
                </a:solidFill>
              </a:rPr>
              <a:t>SPC will analyze the deeds to:</a:t>
            </a:r>
          </a:p>
          <a:p>
            <a:pPr marL="800100" lvl="1" indent="-342900" algn="l">
              <a:buFont typeface="Arial" pitchFamily="34" charset="0"/>
              <a:buChar char="•"/>
            </a:pPr>
            <a:r>
              <a:rPr lang="en-US" dirty="0">
                <a:solidFill>
                  <a:schemeClr val="tx1"/>
                </a:solidFill>
              </a:rPr>
              <a:t>Identify any encumbrances</a:t>
            </a:r>
          </a:p>
          <a:p>
            <a:pPr marL="1257300" lvl="2" indent="-342900" algn="l">
              <a:buFont typeface="Arial" pitchFamily="34" charset="0"/>
              <a:buChar char="•"/>
            </a:pPr>
            <a:r>
              <a:rPr lang="en-US" dirty="0">
                <a:solidFill>
                  <a:schemeClr val="tx1"/>
                </a:solidFill>
              </a:rPr>
              <a:t>Existing easements</a:t>
            </a:r>
          </a:p>
          <a:p>
            <a:pPr marL="1257300" lvl="2" indent="-342900" algn="l">
              <a:buFont typeface="Arial" pitchFamily="34" charset="0"/>
              <a:buChar char="•"/>
            </a:pPr>
            <a:r>
              <a:rPr lang="en-US" dirty="0">
                <a:solidFill>
                  <a:schemeClr val="tx1"/>
                </a:solidFill>
              </a:rPr>
              <a:t>Reversionary clauses</a:t>
            </a:r>
          </a:p>
          <a:p>
            <a:pPr marL="1257300" lvl="2" indent="-342900" algn="l">
              <a:buFont typeface="Arial" pitchFamily="34" charset="0"/>
              <a:buChar char="•"/>
            </a:pPr>
            <a:r>
              <a:rPr lang="en-US" dirty="0">
                <a:solidFill>
                  <a:schemeClr val="tx1"/>
                </a:solidFill>
              </a:rPr>
              <a:t>Partial </a:t>
            </a:r>
            <a:r>
              <a:rPr lang="en-US" dirty="0" smtClean="0">
                <a:solidFill>
                  <a:schemeClr val="tx1"/>
                </a:solidFill>
              </a:rPr>
              <a:t>Interests</a:t>
            </a:r>
          </a:p>
          <a:p>
            <a:pPr marL="1257300" lvl="2" indent="-342900" algn="l">
              <a:buFont typeface="Arial" pitchFamily="34" charset="0"/>
              <a:buChar char="•"/>
            </a:pPr>
            <a:r>
              <a:rPr lang="en-US" dirty="0" smtClean="0">
                <a:solidFill>
                  <a:schemeClr val="tx1"/>
                </a:solidFill>
              </a:rPr>
              <a:t>Exceptions</a:t>
            </a:r>
          </a:p>
          <a:p>
            <a:pPr marL="1257300" lvl="2" indent="-342900" algn="l">
              <a:buFont typeface="Arial" pitchFamily="34" charset="0"/>
              <a:buChar char="•"/>
            </a:pPr>
            <a:r>
              <a:rPr lang="en-US" dirty="0" smtClean="0">
                <a:solidFill>
                  <a:schemeClr val="tx1"/>
                </a:solidFill>
              </a:rPr>
              <a:t>Obvious </a:t>
            </a:r>
            <a:r>
              <a:rPr lang="en-US" dirty="0">
                <a:solidFill>
                  <a:schemeClr val="tx1"/>
                </a:solidFill>
              </a:rPr>
              <a:t>Clouds or breaks in chain of </a:t>
            </a:r>
            <a:r>
              <a:rPr lang="en-US" dirty="0" smtClean="0">
                <a:solidFill>
                  <a:schemeClr val="tx1"/>
                </a:solidFill>
              </a:rPr>
              <a:t>title</a:t>
            </a:r>
            <a:endParaRPr lang="en-US" dirty="0">
              <a:solidFill>
                <a:schemeClr val="tx1"/>
              </a:solidFill>
            </a:endParaRPr>
          </a:p>
        </p:txBody>
      </p:sp>
      <p:pic>
        <p:nvPicPr>
          <p:cNvPr id="5" name="Picture 2" descr="D:\Users\sgriffin\Pictures\SPC-Logo-2012-With Tagline_Transparenc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7771" y="152400"/>
            <a:ext cx="1041429" cy="54885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D:\Users\sgriffin\Pictures\State of Georgia Sea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5800" y="152400"/>
            <a:ext cx="686415" cy="680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6602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52400"/>
            <a:ext cx="6400800" cy="1470025"/>
          </a:xfrm>
        </p:spPr>
        <p:txBody>
          <a:bodyPr/>
          <a:lstStyle/>
          <a:p>
            <a:r>
              <a:rPr lang="en-US" dirty="0" smtClean="0"/>
              <a:t>Analysis</a:t>
            </a:r>
            <a:endParaRPr lang="en-US" dirty="0"/>
          </a:p>
        </p:txBody>
      </p:sp>
      <p:sp>
        <p:nvSpPr>
          <p:cNvPr id="3" name="Subtitle 2"/>
          <p:cNvSpPr>
            <a:spLocks noGrp="1"/>
          </p:cNvSpPr>
          <p:nvPr>
            <p:ph type="subTitle" idx="1"/>
          </p:nvPr>
        </p:nvSpPr>
        <p:spPr>
          <a:xfrm>
            <a:off x="457200" y="1600200"/>
            <a:ext cx="8229600" cy="5029200"/>
          </a:xfrm>
        </p:spPr>
        <p:txBody>
          <a:bodyPr>
            <a:normAutofit/>
          </a:bodyPr>
          <a:lstStyle/>
          <a:p>
            <a:pPr algn="l"/>
            <a:r>
              <a:rPr lang="en-US" dirty="0" smtClean="0">
                <a:solidFill>
                  <a:schemeClr val="tx1"/>
                </a:solidFill>
              </a:rPr>
              <a:t>Deeds</a:t>
            </a:r>
          </a:p>
          <a:p>
            <a:pPr marL="457200" indent="-457200" algn="l">
              <a:buFont typeface="Arial" pitchFamily="34" charset="0"/>
              <a:buChar char="•"/>
            </a:pPr>
            <a:r>
              <a:rPr lang="en-US" dirty="0" smtClean="0">
                <a:solidFill>
                  <a:schemeClr val="tx1"/>
                </a:solidFill>
              </a:rPr>
              <a:t>SPC will analyze the deeds to:</a:t>
            </a:r>
          </a:p>
          <a:p>
            <a:pPr marL="800100" lvl="1" indent="-342900" algn="l">
              <a:buFont typeface="Arial" pitchFamily="34" charset="0"/>
              <a:buChar char="•"/>
            </a:pPr>
            <a:r>
              <a:rPr lang="en-US" dirty="0" smtClean="0">
                <a:solidFill>
                  <a:schemeClr val="tx1"/>
                </a:solidFill>
              </a:rPr>
              <a:t>Verify name </a:t>
            </a:r>
            <a:r>
              <a:rPr lang="en-US" dirty="0">
                <a:solidFill>
                  <a:schemeClr val="tx1"/>
                </a:solidFill>
              </a:rPr>
              <a:t>of Grantor matches Signatory</a:t>
            </a:r>
          </a:p>
          <a:p>
            <a:pPr marL="800100" lvl="1" indent="-342900" algn="l">
              <a:buFont typeface="Arial" pitchFamily="34" charset="0"/>
              <a:buChar char="•"/>
            </a:pPr>
            <a:r>
              <a:rPr lang="en-US" dirty="0">
                <a:solidFill>
                  <a:schemeClr val="tx1"/>
                </a:solidFill>
              </a:rPr>
              <a:t>Verify State (or Custodial Agency if appropriate) is named as </a:t>
            </a:r>
            <a:r>
              <a:rPr lang="en-US" dirty="0" smtClean="0">
                <a:solidFill>
                  <a:schemeClr val="tx1"/>
                </a:solidFill>
              </a:rPr>
              <a:t>Grantee</a:t>
            </a:r>
          </a:p>
          <a:p>
            <a:pPr marL="342900" indent="-342900" algn="l">
              <a:buFont typeface="Arial" pitchFamily="34" charset="0"/>
              <a:buChar char="•"/>
            </a:pPr>
            <a:r>
              <a:rPr lang="en-US" dirty="0" smtClean="0">
                <a:solidFill>
                  <a:schemeClr val="tx1"/>
                </a:solidFill>
              </a:rPr>
              <a:t>If </a:t>
            </a:r>
            <a:r>
              <a:rPr lang="en-US" dirty="0">
                <a:solidFill>
                  <a:schemeClr val="tx1"/>
                </a:solidFill>
              </a:rPr>
              <a:t>any adverse issues are discovered, </a:t>
            </a:r>
            <a:r>
              <a:rPr lang="en-US" dirty="0" smtClean="0">
                <a:solidFill>
                  <a:schemeClr val="tx1"/>
                </a:solidFill>
              </a:rPr>
              <a:t>SPC will assess </a:t>
            </a:r>
            <a:r>
              <a:rPr lang="en-US" dirty="0">
                <a:solidFill>
                  <a:schemeClr val="tx1"/>
                </a:solidFill>
              </a:rPr>
              <a:t>the </a:t>
            </a:r>
            <a:r>
              <a:rPr lang="en-US" dirty="0" smtClean="0">
                <a:solidFill>
                  <a:schemeClr val="tx1"/>
                </a:solidFill>
              </a:rPr>
              <a:t>severity and potential impact, </a:t>
            </a:r>
            <a:r>
              <a:rPr lang="en-US" dirty="0">
                <a:solidFill>
                  <a:schemeClr val="tx1"/>
                </a:solidFill>
              </a:rPr>
              <a:t>and establish </a:t>
            </a:r>
            <a:r>
              <a:rPr lang="en-US" dirty="0" smtClean="0">
                <a:solidFill>
                  <a:schemeClr val="tx1"/>
                </a:solidFill>
              </a:rPr>
              <a:t>a </a:t>
            </a:r>
            <a:r>
              <a:rPr lang="en-US" dirty="0">
                <a:solidFill>
                  <a:schemeClr val="tx1"/>
                </a:solidFill>
              </a:rPr>
              <a:t>plan </a:t>
            </a:r>
            <a:r>
              <a:rPr lang="en-US" dirty="0" smtClean="0">
                <a:solidFill>
                  <a:schemeClr val="tx1"/>
                </a:solidFill>
              </a:rPr>
              <a:t>of action for </a:t>
            </a:r>
            <a:r>
              <a:rPr lang="en-US" dirty="0">
                <a:solidFill>
                  <a:schemeClr val="tx1"/>
                </a:solidFill>
              </a:rPr>
              <a:t>resolution</a:t>
            </a:r>
          </a:p>
        </p:txBody>
      </p:sp>
      <p:pic>
        <p:nvPicPr>
          <p:cNvPr id="5" name="Picture 2" descr="D:\Users\sgriffin\Pictures\SPC-Logo-2012-With Tagline_Transparenc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7771" y="152400"/>
            <a:ext cx="1041429" cy="54885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D:\Users\sgriffin\Pictures\State of Georgia Sea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5800" y="152400"/>
            <a:ext cx="686415" cy="680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32282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52400"/>
            <a:ext cx="6400800" cy="1470025"/>
          </a:xfrm>
        </p:spPr>
        <p:txBody>
          <a:bodyPr/>
          <a:lstStyle/>
          <a:p>
            <a:r>
              <a:rPr lang="en-US" dirty="0" smtClean="0"/>
              <a:t>Analysis</a:t>
            </a:r>
            <a:endParaRPr lang="en-US" dirty="0"/>
          </a:p>
        </p:txBody>
      </p:sp>
      <p:sp>
        <p:nvSpPr>
          <p:cNvPr id="3" name="Subtitle 2"/>
          <p:cNvSpPr>
            <a:spLocks noGrp="1"/>
          </p:cNvSpPr>
          <p:nvPr>
            <p:ph type="subTitle" idx="1"/>
          </p:nvPr>
        </p:nvSpPr>
        <p:spPr>
          <a:xfrm>
            <a:off x="457200" y="1600200"/>
            <a:ext cx="8229600" cy="5029200"/>
          </a:xfrm>
        </p:spPr>
        <p:txBody>
          <a:bodyPr>
            <a:normAutofit/>
          </a:bodyPr>
          <a:lstStyle/>
          <a:p>
            <a:pPr algn="l"/>
            <a:r>
              <a:rPr lang="en-US" dirty="0" smtClean="0">
                <a:solidFill>
                  <a:schemeClr val="tx1"/>
                </a:solidFill>
              </a:rPr>
              <a:t>Surveys</a:t>
            </a:r>
          </a:p>
          <a:p>
            <a:pPr marL="457200" indent="-457200" algn="l">
              <a:buFont typeface="Arial" pitchFamily="34" charset="0"/>
              <a:buChar char="•"/>
            </a:pPr>
            <a:r>
              <a:rPr lang="en-US" dirty="0" smtClean="0">
                <a:solidFill>
                  <a:schemeClr val="tx1"/>
                </a:solidFill>
              </a:rPr>
              <a:t>Submit </a:t>
            </a:r>
            <a:r>
              <a:rPr lang="en-US" dirty="0">
                <a:solidFill>
                  <a:schemeClr val="tx1"/>
                </a:solidFill>
              </a:rPr>
              <a:t>the survey(s) </a:t>
            </a:r>
            <a:r>
              <a:rPr lang="en-US" dirty="0" smtClean="0">
                <a:solidFill>
                  <a:schemeClr val="tx1"/>
                </a:solidFill>
              </a:rPr>
              <a:t>referenced in </a:t>
            </a:r>
            <a:r>
              <a:rPr lang="en-US" dirty="0">
                <a:solidFill>
                  <a:schemeClr val="tx1"/>
                </a:solidFill>
              </a:rPr>
              <a:t>each incoming </a:t>
            </a:r>
            <a:r>
              <a:rPr lang="en-US" dirty="0" smtClean="0">
                <a:solidFill>
                  <a:schemeClr val="tx1"/>
                </a:solidFill>
              </a:rPr>
              <a:t>deed</a:t>
            </a:r>
            <a:endParaRPr lang="en-US" dirty="0">
              <a:solidFill>
                <a:schemeClr val="tx1"/>
              </a:solidFill>
            </a:endParaRPr>
          </a:p>
          <a:p>
            <a:pPr marL="457200" indent="-457200" algn="l">
              <a:buFont typeface="Arial" pitchFamily="34" charset="0"/>
              <a:buChar char="•"/>
            </a:pPr>
            <a:r>
              <a:rPr lang="en-US" dirty="0" smtClean="0">
                <a:solidFill>
                  <a:schemeClr val="tx1"/>
                </a:solidFill>
              </a:rPr>
              <a:t>Submit </a:t>
            </a:r>
            <a:r>
              <a:rPr lang="en-US" dirty="0">
                <a:solidFill>
                  <a:schemeClr val="tx1"/>
                </a:solidFill>
              </a:rPr>
              <a:t>any survey(s) prepared for any portion of the </a:t>
            </a:r>
            <a:r>
              <a:rPr lang="en-US" dirty="0" smtClean="0">
                <a:solidFill>
                  <a:schemeClr val="tx1"/>
                </a:solidFill>
              </a:rPr>
              <a:t>project site, </a:t>
            </a:r>
            <a:r>
              <a:rPr lang="en-US" dirty="0">
                <a:solidFill>
                  <a:schemeClr val="tx1"/>
                </a:solidFill>
              </a:rPr>
              <a:t>since it was vested in the State</a:t>
            </a:r>
          </a:p>
          <a:p>
            <a:pPr marL="914400" lvl="1" indent="-457200" algn="l">
              <a:buFont typeface="Arial" pitchFamily="34" charset="0"/>
              <a:buChar char="•"/>
            </a:pPr>
            <a:r>
              <a:rPr lang="en-US" dirty="0" smtClean="0">
                <a:solidFill>
                  <a:schemeClr val="tx1"/>
                </a:solidFill>
              </a:rPr>
              <a:t>If </a:t>
            </a:r>
            <a:r>
              <a:rPr lang="en-US" dirty="0">
                <a:solidFill>
                  <a:schemeClr val="tx1"/>
                </a:solidFill>
              </a:rPr>
              <a:t>a new survey is prepared as part of the Project, include it as part of the Required Documents</a:t>
            </a:r>
          </a:p>
          <a:p>
            <a:pPr algn="l"/>
            <a:r>
              <a:rPr lang="en-US" dirty="0" smtClean="0">
                <a:solidFill>
                  <a:schemeClr val="tx1"/>
                </a:solidFill>
              </a:rPr>
              <a:t>*For any tract in which a portion lies within the Limits of Construction, there </a:t>
            </a:r>
            <a:r>
              <a:rPr lang="en-US" dirty="0">
                <a:solidFill>
                  <a:schemeClr val="tx1"/>
                </a:solidFill>
              </a:rPr>
              <a:t>MUST be a corresponding survey </a:t>
            </a:r>
            <a:r>
              <a:rPr lang="en-US" dirty="0" smtClean="0">
                <a:solidFill>
                  <a:schemeClr val="tx1"/>
                </a:solidFill>
              </a:rPr>
              <a:t>covering that tract, </a:t>
            </a:r>
            <a:r>
              <a:rPr lang="en-US" dirty="0">
                <a:solidFill>
                  <a:schemeClr val="tx1"/>
                </a:solidFill>
              </a:rPr>
              <a:t>in </a:t>
            </a:r>
            <a:r>
              <a:rPr lang="en-US" dirty="0" smtClean="0">
                <a:solidFill>
                  <a:schemeClr val="tx1"/>
                </a:solidFill>
              </a:rPr>
              <a:t>its entirety.  The Plot Plan should normally satisfy this requirement.</a:t>
            </a:r>
            <a:endParaRPr lang="en-US" dirty="0">
              <a:solidFill>
                <a:schemeClr val="tx1"/>
              </a:solidFill>
            </a:endParaRPr>
          </a:p>
        </p:txBody>
      </p:sp>
      <p:pic>
        <p:nvPicPr>
          <p:cNvPr id="5" name="Picture 2" descr="D:\Users\sgriffin\Pictures\SPC-Logo-2012-With Tagline_Transparenc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7771" y="152400"/>
            <a:ext cx="1041429" cy="54885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D:\Users\sgriffin\Pictures\State of Georgia Sea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5800" y="152400"/>
            <a:ext cx="686415" cy="680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5131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236" y="1280547"/>
            <a:ext cx="8587528" cy="5424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descr="D:\Users\sgriffin\Pictures\SPC-Logo-2012-With Tagline_Transparenc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7771" y="152400"/>
            <a:ext cx="1041429" cy="54885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D:\Users\sgriffin\Pictures\State of Georgia Seal.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05800" y="152400"/>
            <a:ext cx="686415" cy="68092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ular Callout 6"/>
          <p:cNvSpPr/>
          <p:nvPr/>
        </p:nvSpPr>
        <p:spPr>
          <a:xfrm>
            <a:off x="6057900" y="1504820"/>
            <a:ext cx="1600200" cy="568649"/>
          </a:xfrm>
          <a:prstGeom prst="wedgeRectCallout">
            <a:avLst>
              <a:gd name="adj1" fmla="val -88064"/>
              <a:gd name="adj2" fmla="val 5286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Project Area</a:t>
            </a:r>
            <a:endParaRPr lang="en-US" dirty="0"/>
          </a:p>
        </p:txBody>
      </p:sp>
      <p:cxnSp>
        <p:nvCxnSpPr>
          <p:cNvPr id="18" name="Straight Arrow Connector 17"/>
          <p:cNvCxnSpPr/>
          <p:nvPr/>
        </p:nvCxnSpPr>
        <p:spPr>
          <a:xfrm flipH="1" flipV="1">
            <a:off x="4191001" y="4983374"/>
            <a:ext cx="822287" cy="4605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flipV="1">
            <a:off x="5867401" y="4869074"/>
            <a:ext cx="761999" cy="16035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5013288" y="5029430"/>
            <a:ext cx="3810000" cy="16460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t>These tracts appear on the survey, but their legal descriptions are not complete, and DB &amp; </a:t>
            </a:r>
            <a:r>
              <a:rPr lang="en-US" sz="1600" dirty="0" err="1"/>
              <a:t>Pg</a:t>
            </a:r>
            <a:r>
              <a:rPr lang="en-US" sz="1600" dirty="0"/>
              <a:t> #’s are not referenced.</a:t>
            </a:r>
          </a:p>
          <a:p>
            <a:r>
              <a:rPr lang="en-US" sz="1600" dirty="0" smtClean="0"/>
              <a:t>There </a:t>
            </a:r>
            <a:r>
              <a:rPr lang="en-US" sz="1600" dirty="0"/>
              <a:t>should be an additional page to the survey, or a separate survey altogether that describes them</a:t>
            </a:r>
          </a:p>
          <a:p>
            <a:r>
              <a:rPr lang="en-US" sz="1600" dirty="0" smtClean="0"/>
              <a:t> </a:t>
            </a:r>
          </a:p>
        </p:txBody>
      </p:sp>
      <p:cxnSp>
        <p:nvCxnSpPr>
          <p:cNvPr id="24" name="Straight Arrow Connector 23"/>
          <p:cNvCxnSpPr/>
          <p:nvPr/>
        </p:nvCxnSpPr>
        <p:spPr>
          <a:xfrm flipV="1">
            <a:off x="6858000" y="4221374"/>
            <a:ext cx="228600" cy="80805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6849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20"/>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18"/>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24"/>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52400"/>
            <a:ext cx="6400800" cy="1470025"/>
          </a:xfrm>
        </p:spPr>
        <p:txBody>
          <a:bodyPr/>
          <a:lstStyle/>
          <a:p>
            <a:r>
              <a:rPr lang="en-US" dirty="0" smtClean="0"/>
              <a:t>Analysis</a:t>
            </a:r>
            <a:endParaRPr lang="en-US" dirty="0"/>
          </a:p>
        </p:txBody>
      </p:sp>
      <p:sp>
        <p:nvSpPr>
          <p:cNvPr id="3" name="Subtitle 2"/>
          <p:cNvSpPr>
            <a:spLocks noGrp="1"/>
          </p:cNvSpPr>
          <p:nvPr>
            <p:ph type="subTitle" idx="1"/>
          </p:nvPr>
        </p:nvSpPr>
        <p:spPr>
          <a:xfrm>
            <a:off x="457200" y="1600200"/>
            <a:ext cx="8229600" cy="5029200"/>
          </a:xfrm>
        </p:spPr>
        <p:txBody>
          <a:bodyPr>
            <a:normAutofit/>
          </a:bodyPr>
          <a:lstStyle/>
          <a:p>
            <a:pPr algn="l"/>
            <a:r>
              <a:rPr lang="en-US" dirty="0" smtClean="0">
                <a:solidFill>
                  <a:schemeClr val="tx1"/>
                </a:solidFill>
              </a:rPr>
              <a:t>Plot Plan/Surveys/Engineered Drawings should include</a:t>
            </a:r>
          </a:p>
          <a:p>
            <a:pPr marL="342900" indent="-342900" algn="l">
              <a:buFont typeface="Arial" pitchFamily="34" charset="0"/>
              <a:buChar char="•"/>
            </a:pPr>
            <a:r>
              <a:rPr lang="en-US" dirty="0" smtClean="0">
                <a:solidFill>
                  <a:schemeClr val="tx1"/>
                </a:solidFill>
              </a:rPr>
              <a:t>Stamp </a:t>
            </a:r>
            <a:r>
              <a:rPr lang="en-US" dirty="0">
                <a:solidFill>
                  <a:schemeClr val="tx1"/>
                </a:solidFill>
              </a:rPr>
              <a:t>and signature of </a:t>
            </a:r>
            <a:r>
              <a:rPr lang="en-US" dirty="0" smtClean="0">
                <a:solidFill>
                  <a:schemeClr val="tx1"/>
                </a:solidFill>
              </a:rPr>
              <a:t>the Engineer </a:t>
            </a:r>
            <a:r>
              <a:rPr lang="en-US" dirty="0" smtClean="0"/>
              <a:t>or </a:t>
            </a:r>
            <a:r>
              <a:rPr lang="en-US" dirty="0" smtClean="0">
                <a:solidFill>
                  <a:schemeClr val="tx1"/>
                </a:solidFill>
              </a:rPr>
              <a:t>Surveyor</a:t>
            </a:r>
            <a:r>
              <a:rPr lang="en-US" dirty="0">
                <a:solidFill>
                  <a:schemeClr val="tx1"/>
                </a:solidFill>
              </a:rPr>
              <a:t>, and effective date of </a:t>
            </a:r>
            <a:r>
              <a:rPr lang="en-US" dirty="0" smtClean="0">
                <a:solidFill>
                  <a:schemeClr val="tx1"/>
                </a:solidFill>
              </a:rPr>
              <a:t>drawing</a:t>
            </a:r>
            <a:endParaRPr lang="en-US" dirty="0">
              <a:solidFill>
                <a:schemeClr val="tx1"/>
              </a:solidFill>
            </a:endParaRPr>
          </a:p>
        </p:txBody>
      </p:sp>
      <p:pic>
        <p:nvPicPr>
          <p:cNvPr id="5" name="Picture 2" descr="D:\Users\sgriffin\Pictures\SPC-Logo-2012-With Tagline_Transparenc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7771" y="152400"/>
            <a:ext cx="1041429" cy="54885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D:\Users\sgriffin\Pictures\State of Georgia Sea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5800" y="152400"/>
            <a:ext cx="686415" cy="68092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1200" y="4211193"/>
            <a:ext cx="2530317" cy="1927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3505200"/>
            <a:ext cx="3676555" cy="30933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00300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52400"/>
            <a:ext cx="6400800" cy="1470025"/>
          </a:xfrm>
        </p:spPr>
        <p:txBody>
          <a:bodyPr/>
          <a:lstStyle/>
          <a:p>
            <a:r>
              <a:rPr lang="en-US" dirty="0" smtClean="0"/>
              <a:t>Analysis</a:t>
            </a:r>
            <a:endParaRPr lang="en-US" dirty="0"/>
          </a:p>
        </p:txBody>
      </p:sp>
      <p:sp>
        <p:nvSpPr>
          <p:cNvPr id="3" name="Subtitle 2"/>
          <p:cNvSpPr>
            <a:spLocks noGrp="1"/>
          </p:cNvSpPr>
          <p:nvPr>
            <p:ph type="subTitle" idx="1"/>
          </p:nvPr>
        </p:nvSpPr>
        <p:spPr>
          <a:xfrm>
            <a:off x="457200" y="1600200"/>
            <a:ext cx="8229600" cy="5029200"/>
          </a:xfrm>
        </p:spPr>
        <p:txBody>
          <a:bodyPr>
            <a:normAutofit/>
          </a:bodyPr>
          <a:lstStyle/>
          <a:p>
            <a:pPr algn="l"/>
            <a:r>
              <a:rPr lang="en-US" dirty="0" smtClean="0">
                <a:solidFill>
                  <a:schemeClr val="tx1"/>
                </a:solidFill>
              </a:rPr>
              <a:t>Plot Plan drawings should include</a:t>
            </a:r>
            <a:endParaRPr lang="en-US" dirty="0">
              <a:solidFill>
                <a:schemeClr val="tx1"/>
              </a:solidFill>
            </a:endParaRPr>
          </a:p>
          <a:p>
            <a:pPr marL="457200" indent="-457200" algn="l">
              <a:buFont typeface="Arial" pitchFamily="34" charset="0"/>
              <a:buChar char="•"/>
            </a:pPr>
            <a:r>
              <a:rPr lang="en-US" dirty="0" smtClean="0">
                <a:solidFill>
                  <a:schemeClr val="tx1"/>
                </a:solidFill>
              </a:rPr>
              <a:t>All </a:t>
            </a:r>
            <a:r>
              <a:rPr lang="en-US" dirty="0">
                <a:solidFill>
                  <a:schemeClr val="tx1"/>
                </a:solidFill>
              </a:rPr>
              <a:t>areas to be disturbed, erosion control, maintenance buffer for erosion control, any areas that must be tested, inspected or observed for runoff from the site, or any area in which the GC must have access to in order to carry out all of their assigned responsibilities</a:t>
            </a:r>
          </a:p>
        </p:txBody>
      </p:sp>
      <p:pic>
        <p:nvPicPr>
          <p:cNvPr id="5" name="Picture 2" descr="D:\Users\sgriffin\Pictures\SPC-Logo-2012-With Tagline_Transparenc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7771" y="152400"/>
            <a:ext cx="1041429" cy="54885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D:\Users\sgriffin\Pictures\State of Georgia Sea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5800" y="152400"/>
            <a:ext cx="686415" cy="680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83301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52400"/>
            <a:ext cx="6400800" cy="1470025"/>
          </a:xfrm>
        </p:spPr>
        <p:txBody>
          <a:bodyPr/>
          <a:lstStyle/>
          <a:p>
            <a:r>
              <a:rPr lang="en-US" dirty="0" smtClean="0"/>
              <a:t>Introduction</a:t>
            </a:r>
            <a:endParaRPr lang="en-US" dirty="0"/>
          </a:p>
        </p:txBody>
      </p:sp>
      <p:sp>
        <p:nvSpPr>
          <p:cNvPr id="3" name="Subtitle 2"/>
          <p:cNvSpPr>
            <a:spLocks noGrp="1"/>
          </p:cNvSpPr>
          <p:nvPr>
            <p:ph type="subTitle" idx="1"/>
          </p:nvPr>
        </p:nvSpPr>
        <p:spPr>
          <a:xfrm>
            <a:off x="457200" y="1600200"/>
            <a:ext cx="8229600" cy="5029200"/>
          </a:xfrm>
        </p:spPr>
        <p:txBody>
          <a:bodyPr>
            <a:normAutofit/>
          </a:bodyPr>
          <a:lstStyle/>
          <a:p>
            <a:pPr lvl="0" algn="l"/>
            <a:r>
              <a:rPr lang="en-US" dirty="0" smtClean="0">
                <a:solidFill>
                  <a:schemeClr val="tx1"/>
                </a:solidFill>
              </a:rPr>
              <a:t>Certification of Ownership:  </a:t>
            </a:r>
            <a:r>
              <a:rPr lang="en-US" dirty="0">
                <a:solidFill>
                  <a:schemeClr val="tx1"/>
                </a:solidFill>
              </a:rPr>
              <a:t>The evidence of ownership </a:t>
            </a:r>
            <a:r>
              <a:rPr lang="en-US" dirty="0" smtClean="0">
                <a:solidFill>
                  <a:schemeClr val="tx1"/>
                </a:solidFill>
              </a:rPr>
              <a:t>in </a:t>
            </a:r>
            <a:r>
              <a:rPr lang="en-US" dirty="0">
                <a:solidFill>
                  <a:schemeClr val="tx1"/>
                </a:solidFill>
              </a:rPr>
              <a:t>inventoried deeds in the name of the State of Georgia</a:t>
            </a:r>
            <a:r>
              <a:rPr lang="en-US" dirty="0" smtClean="0">
                <a:solidFill>
                  <a:schemeClr val="tx1"/>
                </a:solidFill>
              </a:rPr>
              <a:t>.  </a:t>
            </a:r>
          </a:p>
          <a:p>
            <a:pPr algn="l"/>
            <a:endParaRPr lang="en-US" dirty="0" smtClean="0">
              <a:solidFill>
                <a:schemeClr val="tx1"/>
              </a:solidFill>
            </a:endParaRPr>
          </a:p>
          <a:p>
            <a:pPr algn="l"/>
            <a:r>
              <a:rPr lang="en-US" dirty="0" smtClean="0">
                <a:solidFill>
                  <a:schemeClr val="tx1"/>
                </a:solidFill>
              </a:rPr>
              <a:t>SPC has been tasked with the responsibility of Certifying State Owned Property, prior to the commencement of construction activities.</a:t>
            </a:r>
            <a:endParaRPr lang="en-US" dirty="0">
              <a:solidFill>
                <a:schemeClr val="tx1"/>
              </a:solidFill>
            </a:endParaRPr>
          </a:p>
        </p:txBody>
      </p:sp>
      <p:pic>
        <p:nvPicPr>
          <p:cNvPr id="1026" name="Picture 2" descr="D:\Users\sgriffin\Pictures\SPC-Logo-2012-With Tagline_Transparenc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7771" y="152400"/>
            <a:ext cx="1041429" cy="548852"/>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D:\Users\sgriffin\Pictures\State of Georgia Sea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5800" y="152400"/>
            <a:ext cx="686415" cy="680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82066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52400"/>
            <a:ext cx="6400800" cy="1470025"/>
          </a:xfrm>
        </p:spPr>
        <p:txBody>
          <a:bodyPr/>
          <a:lstStyle/>
          <a:p>
            <a:r>
              <a:rPr lang="en-US" dirty="0" smtClean="0"/>
              <a:t>Analysis</a:t>
            </a:r>
            <a:endParaRPr lang="en-US" dirty="0"/>
          </a:p>
        </p:txBody>
      </p:sp>
      <p:sp>
        <p:nvSpPr>
          <p:cNvPr id="3" name="Subtitle 2"/>
          <p:cNvSpPr>
            <a:spLocks noGrp="1"/>
          </p:cNvSpPr>
          <p:nvPr>
            <p:ph type="subTitle" idx="1"/>
          </p:nvPr>
        </p:nvSpPr>
        <p:spPr>
          <a:xfrm>
            <a:off x="457200" y="1600200"/>
            <a:ext cx="8229600" cy="5029200"/>
          </a:xfrm>
        </p:spPr>
        <p:txBody>
          <a:bodyPr>
            <a:normAutofit/>
          </a:bodyPr>
          <a:lstStyle/>
          <a:p>
            <a:pPr algn="l"/>
            <a:r>
              <a:rPr lang="en-US" dirty="0"/>
              <a:t>Plot Plan drawings should include</a:t>
            </a:r>
          </a:p>
          <a:p>
            <a:pPr marL="457200" indent="-457200" algn="l">
              <a:buFont typeface="Arial" pitchFamily="34" charset="0"/>
              <a:buChar char="•"/>
            </a:pPr>
            <a:r>
              <a:rPr lang="en-US" dirty="0" smtClean="0">
                <a:solidFill>
                  <a:schemeClr val="tx1"/>
                </a:solidFill>
              </a:rPr>
              <a:t>Boundary Survey with parcel lines indicating each parcel making up the overall property/campus</a:t>
            </a:r>
          </a:p>
          <a:p>
            <a:pPr marL="457200" indent="-457200" algn="l">
              <a:buFont typeface="Arial" pitchFamily="34" charset="0"/>
              <a:buChar char="•"/>
            </a:pPr>
            <a:r>
              <a:rPr lang="en-US" dirty="0" smtClean="0"/>
              <a:t>Or scale Plot Plan and overlay on top of </a:t>
            </a:r>
            <a:r>
              <a:rPr lang="en-US" dirty="0" smtClean="0">
                <a:solidFill>
                  <a:schemeClr val="tx1"/>
                </a:solidFill>
              </a:rPr>
              <a:t>original incoming survey(s)</a:t>
            </a:r>
          </a:p>
          <a:p>
            <a:pPr algn="l"/>
            <a:endParaRPr lang="en-US" dirty="0"/>
          </a:p>
          <a:p>
            <a:pPr algn="l"/>
            <a:r>
              <a:rPr lang="en-US" dirty="0" smtClean="0">
                <a:solidFill>
                  <a:schemeClr val="tx1"/>
                </a:solidFill>
              </a:rPr>
              <a:t>The reason for this is to verify there are no off-site improvements, and to identify the specific deeds that need to be included in the submission</a:t>
            </a:r>
            <a:endParaRPr lang="en-US" dirty="0">
              <a:solidFill>
                <a:schemeClr val="tx1"/>
              </a:solidFill>
            </a:endParaRPr>
          </a:p>
        </p:txBody>
      </p:sp>
      <p:pic>
        <p:nvPicPr>
          <p:cNvPr id="5" name="Picture 2" descr="D:\Users\sgriffin\Pictures\SPC-Logo-2012-With Tagline_Transparenc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7771" y="152400"/>
            <a:ext cx="1041429" cy="54885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D:\Users\sgriffin\Pictures\State of Georgia Sea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5800" y="152400"/>
            <a:ext cx="686415" cy="680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34319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D:\Users\sgriffin\Pictures\SPC-Logo-2012-With Tagline_Transparenc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7771" y="152400"/>
            <a:ext cx="1041429" cy="54885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D:\Users\sgriffin\Pictures\State of Georgia Sea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5800" y="152400"/>
            <a:ext cx="686415" cy="680925"/>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804" y="989310"/>
            <a:ext cx="8098393" cy="57211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Left Arrow 2"/>
          <p:cNvSpPr/>
          <p:nvPr/>
        </p:nvSpPr>
        <p:spPr>
          <a:xfrm rot="20018380">
            <a:off x="3713919" y="938793"/>
            <a:ext cx="2447826" cy="109600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Original Incoming Survey</a:t>
            </a:r>
          </a:p>
          <a:p>
            <a:pPr algn="ctr"/>
            <a:r>
              <a:rPr lang="en-US" sz="1400" dirty="0" smtClean="0"/>
              <a:t>With Metes &amp; Bounds</a:t>
            </a:r>
            <a:endParaRPr lang="en-US" sz="1400" dirty="0"/>
          </a:p>
        </p:txBody>
      </p:sp>
    </p:spTree>
    <p:extLst>
      <p:ext uri="{BB962C8B-B14F-4D97-AF65-F5344CB8AC3E}">
        <p14:creationId xmlns:p14="http://schemas.microsoft.com/office/powerpoint/2010/main" val="41862076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52400"/>
            <a:ext cx="6400800" cy="1470025"/>
          </a:xfrm>
        </p:spPr>
        <p:txBody>
          <a:bodyPr/>
          <a:lstStyle/>
          <a:p>
            <a:r>
              <a:rPr lang="en-US" dirty="0" smtClean="0"/>
              <a:t>Analysis</a:t>
            </a:r>
            <a:endParaRPr lang="en-US" dirty="0"/>
          </a:p>
        </p:txBody>
      </p:sp>
      <p:sp>
        <p:nvSpPr>
          <p:cNvPr id="3" name="Subtitle 2"/>
          <p:cNvSpPr>
            <a:spLocks noGrp="1"/>
          </p:cNvSpPr>
          <p:nvPr>
            <p:ph type="subTitle" idx="1"/>
          </p:nvPr>
        </p:nvSpPr>
        <p:spPr>
          <a:xfrm>
            <a:off x="457200" y="1600200"/>
            <a:ext cx="4038600" cy="5029200"/>
          </a:xfrm>
        </p:spPr>
        <p:txBody>
          <a:bodyPr>
            <a:normAutofit/>
          </a:bodyPr>
          <a:lstStyle/>
          <a:p>
            <a:pPr algn="l"/>
            <a:r>
              <a:rPr lang="en-US" sz="2400" dirty="0"/>
              <a:t>Plot Plan drawings should include</a:t>
            </a:r>
          </a:p>
          <a:p>
            <a:pPr marL="342900" indent="-342900" algn="l">
              <a:buFont typeface="Arial" pitchFamily="34" charset="0"/>
              <a:buChar char="•"/>
            </a:pPr>
            <a:r>
              <a:rPr lang="en-US" sz="2400" dirty="0" smtClean="0">
                <a:solidFill>
                  <a:schemeClr val="tx1"/>
                </a:solidFill>
              </a:rPr>
              <a:t>Metes </a:t>
            </a:r>
            <a:r>
              <a:rPr lang="en-US" sz="2400" dirty="0">
                <a:solidFill>
                  <a:schemeClr val="tx1"/>
                </a:solidFill>
              </a:rPr>
              <a:t>&amp; Bounds descriptions for each </a:t>
            </a:r>
            <a:r>
              <a:rPr lang="en-US" sz="2400" dirty="0" smtClean="0">
                <a:solidFill>
                  <a:schemeClr val="tx1"/>
                </a:solidFill>
              </a:rPr>
              <a:t>tract</a:t>
            </a:r>
          </a:p>
          <a:p>
            <a:pPr marL="342900" indent="-342900" algn="l">
              <a:buFont typeface="Arial" pitchFamily="34" charset="0"/>
              <a:buChar char="•"/>
            </a:pPr>
            <a:r>
              <a:rPr lang="en-US" sz="2400" dirty="0"/>
              <a:t>Legal description on survey should match the legal description in the incoming </a:t>
            </a:r>
            <a:r>
              <a:rPr lang="en-US" sz="2400" dirty="0" smtClean="0"/>
              <a:t>deed</a:t>
            </a:r>
            <a:endParaRPr lang="en-US" sz="2400" dirty="0"/>
          </a:p>
        </p:txBody>
      </p:sp>
      <p:pic>
        <p:nvPicPr>
          <p:cNvPr id="5" name="Picture 2" descr="D:\Users\sgriffin\Pictures\SPC-Logo-2012-With Tagline_Transparenc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7771" y="152400"/>
            <a:ext cx="1041429" cy="54885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D:\Users\sgriffin\Pictures\State of Georgia Sea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5800" y="152400"/>
            <a:ext cx="686415" cy="68092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517" t="2593" r="40487" b="3474"/>
          <a:stretch/>
        </p:blipFill>
        <p:spPr bwMode="auto">
          <a:xfrm>
            <a:off x="4724400" y="1718954"/>
            <a:ext cx="4229639" cy="5012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6525207" y="3720470"/>
            <a:ext cx="1970139" cy="1073635"/>
          </a:xfrm>
          <a:prstGeom prst="rect">
            <a:avLst/>
          </a:prstGeom>
          <a:solidFill>
            <a:schemeClr val="accent1"/>
          </a:solidFill>
        </p:spPr>
        <p:txBody>
          <a:bodyPr wrap="square" rtlCol="0">
            <a:spAutoFit/>
          </a:bodyPr>
          <a:lstStyle/>
          <a:p>
            <a:r>
              <a:rPr lang="en-US" dirty="0" smtClean="0"/>
              <a:t>Metes &amp; Bounds Legal Description on all parcels</a:t>
            </a:r>
            <a:endParaRPr lang="en-US" dirty="0"/>
          </a:p>
        </p:txBody>
      </p:sp>
      <p:cxnSp>
        <p:nvCxnSpPr>
          <p:cNvPr id="9" name="Straight Arrow Connector 8"/>
          <p:cNvCxnSpPr/>
          <p:nvPr/>
        </p:nvCxnSpPr>
        <p:spPr>
          <a:xfrm flipH="1">
            <a:off x="5486400" y="4718952"/>
            <a:ext cx="1038807"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flipV="1">
            <a:off x="5763207" y="2362200"/>
            <a:ext cx="762002" cy="152153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36687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52400"/>
            <a:ext cx="6400800" cy="1470025"/>
          </a:xfrm>
        </p:spPr>
        <p:txBody>
          <a:bodyPr/>
          <a:lstStyle/>
          <a:p>
            <a:r>
              <a:rPr lang="en-US" dirty="0" smtClean="0"/>
              <a:t>Analysis</a:t>
            </a:r>
            <a:endParaRPr lang="en-US" dirty="0"/>
          </a:p>
        </p:txBody>
      </p:sp>
      <p:sp>
        <p:nvSpPr>
          <p:cNvPr id="3" name="Subtitle 2"/>
          <p:cNvSpPr>
            <a:spLocks noGrp="1"/>
          </p:cNvSpPr>
          <p:nvPr>
            <p:ph type="subTitle" idx="1"/>
          </p:nvPr>
        </p:nvSpPr>
        <p:spPr>
          <a:xfrm>
            <a:off x="457200" y="1600200"/>
            <a:ext cx="8229600" cy="5029200"/>
          </a:xfrm>
        </p:spPr>
        <p:txBody>
          <a:bodyPr>
            <a:normAutofit/>
          </a:bodyPr>
          <a:lstStyle/>
          <a:p>
            <a:pPr algn="l"/>
            <a:r>
              <a:rPr lang="en-US" dirty="0"/>
              <a:t>Plot Plan </a:t>
            </a:r>
            <a:r>
              <a:rPr lang="en-US" dirty="0" smtClean="0"/>
              <a:t>drawings should </a:t>
            </a:r>
            <a:r>
              <a:rPr lang="en-US" dirty="0"/>
              <a:t>include</a:t>
            </a:r>
          </a:p>
          <a:p>
            <a:pPr marL="342900" indent="-342900" algn="l">
              <a:buFont typeface="Arial" pitchFamily="34" charset="0"/>
              <a:buChar char="•"/>
            </a:pPr>
            <a:r>
              <a:rPr lang="en-US" dirty="0" smtClean="0"/>
              <a:t>Parcel </a:t>
            </a:r>
            <a:r>
              <a:rPr lang="en-US" dirty="0"/>
              <a:t>lines for each tract, based on the legal description of </a:t>
            </a:r>
            <a:r>
              <a:rPr lang="en-US" b="1" u="sng" dirty="0"/>
              <a:t>EACH</a:t>
            </a:r>
            <a:r>
              <a:rPr lang="en-US" dirty="0"/>
              <a:t> incoming </a:t>
            </a:r>
            <a:r>
              <a:rPr lang="en-US" dirty="0" smtClean="0"/>
              <a:t>deed</a:t>
            </a:r>
            <a:endParaRPr lang="en-US" dirty="0"/>
          </a:p>
        </p:txBody>
      </p:sp>
      <p:pic>
        <p:nvPicPr>
          <p:cNvPr id="5" name="Picture 2" descr="D:\Users\sgriffin\Pictures\SPC-Logo-2012-With Tagline_Transparenc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7771" y="152400"/>
            <a:ext cx="1041429" cy="54885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D:\Users\sgriffin\Pictures\State of Georgia Sea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5800" y="152400"/>
            <a:ext cx="686415" cy="68092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7875" b="38055"/>
          <a:stretch/>
        </p:blipFill>
        <p:spPr bwMode="auto">
          <a:xfrm>
            <a:off x="3998918" y="3070609"/>
            <a:ext cx="4992682" cy="3634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 name="Straight Arrow Connector 7"/>
          <p:cNvCxnSpPr/>
          <p:nvPr/>
        </p:nvCxnSpPr>
        <p:spPr>
          <a:xfrm flipH="1">
            <a:off x="4765105" y="4213609"/>
            <a:ext cx="1752600" cy="9144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4460305" y="4213609"/>
            <a:ext cx="20574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6517705" y="4213609"/>
            <a:ext cx="914400" cy="9906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289105" y="3612942"/>
            <a:ext cx="2209800" cy="646331"/>
          </a:xfrm>
          <a:prstGeom prst="rect">
            <a:avLst/>
          </a:prstGeom>
          <a:solidFill>
            <a:schemeClr val="accent1"/>
          </a:solidFill>
        </p:spPr>
        <p:txBody>
          <a:bodyPr wrap="square" rtlCol="0">
            <a:spAutoFit/>
          </a:bodyPr>
          <a:lstStyle/>
          <a:p>
            <a:r>
              <a:rPr lang="en-US" dirty="0" smtClean="0"/>
              <a:t>Parcel Lines for each tract</a:t>
            </a:r>
            <a:endParaRPr lang="en-US" dirty="0"/>
          </a:p>
        </p:txBody>
      </p:sp>
    </p:spTree>
    <p:extLst>
      <p:ext uri="{BB962C8B-B14F-4D97-AF65-F5344CB8AC3E}">
        <p14:creationId xmlns:p14="http://schemas.microsoft.com/office/powerpoint/2010/main" val="30437602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938" y="1219200"/>
            <a:ext cx="8620125"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descr="D:\Users\sgriffin\Pictures\SPC-Logo-2012-With Tagline_Transparenc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7771" y="152400"/>
            <a:ext cx="1041429" cy="54885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D:\Users\sgriffin\Pictures\State of Georgia Seal.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05800" y="152400"/>
            <a:ext cx="686415" cy="680925"/>
          </a:xfrm>
          <a:prstGeom prst="rect">
            <a:avLst/>
          </a:prstGeom>
          <a:noFill/>
          <a:extLst>
            <a:ext uri="{909E8E84-426E-40DD-AFC4-6F175D3DCCD1}">
              <a14:hiddenFill xmlns:a14="http://schemas.microsoft.com/office/drawing/2010/main">
                <a:solidFill>
                  <a:srgbClr val="FFFFFF"/>
                </a:solidFill>
              </a14:hiddenFill>
            </a:ext>
          </a:extLst>
        </p:spPr>
      </p:pic>
      <p:sp>
        <p:nvSpPr>
          <p:cNvPr id="3" name="Left Arrow 2"/>
          <p:cNvSpPr/>
          <p:nvPr/>
        </p:nvSpPr>
        <p:spPr>
          <a:xfrm>
            <a:off x="3124200" y="2133600"/>
            <a:ext cx="990600" cy="152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Left Arrow 7"/>
          <p:cNvSpPr/>
          <p:nvPr/>
        </p:nvSpPr>
        <p:spPr>
          <a:xfrm>
            <a:off x="3962400" y="2895600"/>
            <a:ext cx="990600" cy="152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Left Arrow 8"/>
          <p:cNvSpPr/>
          <p:nvPr/>
        </p:nvSpPr>
        <p:spPr>
          <a:xfrm rot="11700000">
            <a:off x="1902154" y="2792597"/>
            <a:ext cx="990600" cy="152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Left Arrow 9"/>
          <p:cNvSpPr/>
          <p:nvPr/>
        </p:nvSpPr>
        <p:spPr>
          <a:xfrm rot="8100000">
            <a:off x="3520188" y="5387088"/>
            <a:ext cx="990600" cy="152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364755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52400"/>
            <a:ext cx="6400800" cy="1470025"/>
          </a:xfrm>
        </p:spPr>
        <p:txBody>
          <a:bodyPr/>
          <a:lstStyle/>
          <a:p>
            <a:r>
              <a:rPr lang="en-US" dirty="0" smtClean="0"/>
              <a:t>Analysis</a:t>
            </a:r>
            <a:endParaRPr lang="en-US" dirty="0"/>
          </a:p>
        </p:txBody>
      </p:sp>
      <p:sp>
        <p:nvSpPr>
          <p:cNvPr id="3" name="Subtitle 2"/>
          <p:cNvSpPr>
            <a:spLocks noGrp="1"/>
          </p:cNvSpPr>
          <p:nvPr>
            <p:ph type="subTitle" idx="1"/>
          </p:nvPr>
        </p:nvSpPr>
        <p:spPr>
          <a:xfrm>
            <a:off x="457200" y="1600200"/>
            <a:ext cx="2895600" cy="5029200"/>
          </a:xfrm>
        </p:spPr>
        <p:txBody>
          <a:bodyPr>
            <a:normAutofit/>
          </a:bodyPr>
          <a:lstStyle/>
          <a:p>
            <a:pPr algn="l"/>
            <a:r>
              <a:rPr lang="en-US" sz="2400" dirty="0"/>
              <a:t>Plot Plan drawings should include</a:t>
            </a:r>
          </a:p>
          <a:p>
            <a:pPr marL="342900" indent="-342900" algn="l">
              <a:buFont typeface="Arial" pitchFamily="34" charset="0"/>
              <a:buChar char="•"/>
            </a:pPr>
            <a:r>
              <a:rPr lang="en-US" sz="2400" dirty="0" smtClean="0">
                <a:solidFill>
                  <a:schemeClr val="tx1"/>
                </a:solidFill>
              </a:rPr>
              <a:t>Reference </a:t>
            </a:r>
            <a:r>
              <a:rPr lang="en-US" sz="2400" dirty="0">
                <a:solidFill>
                  <a:schemeClr val="tx1"/>
                </a:solidFill>
              </a:rPr>
              <a:t>each tract with the Deed Book and Page number of the deed vesting that tract into the State</a:t>
            </a:r>
          </a:p>
        </p:txBody>
      </p:sp>
      <p:pic>
        <p:nvPicPr>
          <p:cNvPr id="5" name="Picture 2" descr="D:\Users\sgriffin\Pictures\SPC-Logo-2012-With Tagline_Transparenc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7771" y="152400"/>
            <a:ext cx="1041429" cy="54885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D:\Users\sgriffin\Pictures\State of Georgia Sea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5800" y="152400"/>
            <a:ext cx="686415" cy="68092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2499" b="29323"/>
          <a:stretch/>
        </p:blipFill>
        <p:spPr bwMode="auto">
          <a:xfrm>
            <a:off x="3429000" y="1872343"/>
            <a:ext cx="5424761" cy="4147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 name="Straight Arrow Connector 7"/>
          <p:cNvCxnSpPr/>
          <p:nvPr/>
        </p:nvCxnSpPr>
        <p:spPr>
          <a:xfrm flipH="1">
            <a:off x="5389266" y="3015343"/>
            <a:ext cx="990600" cy="6858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flipV="1">
            <a:off x="5236866" y="3005252"/>
            <a:ext cx="1143000" cy="10091"/>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6379866" y="3015343"/>
            <a:ext cx="914400" cy="3429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151266" y="2358921"/>
            <a:ext cx="2209800" cy="646331"/>
          </a:xfrm>
          <a:prstGeom prst="rect">
            <a:avLst/>
          </a:prstGeom>
          <a:solidFill>
            <a:schemeClr val="accent1"/>
          </a:solidFill>
        </p:spPr>
        <p:txBody>
          <a:bodyPr wrap="square" rtlCol="0">
            <a:spAutoFit/>
          </a:bodyPr>
          <a:lstStyle/>
          <a:p>
            <a:r>
              <a:rPr lang="en-US" dirty="0" smtClean="0"/>
              <a:t>DB &amp; </a:t>
            </a:r>
            <a:r>
              <a:rPr lang="en-US" dirty="0" err="1" smtClean="0"/>
              <a:t>Pg</a:t>
            </a:r>
            <a:r>
              <a:rPr lang="en-US" dirty="0" smtClean="0"/>
              <a:t> #’s for each incoming deed</a:t>
            </a:r>
            <a:endParaRPr lang="en-US" dirty="0"/>
          </a:p>
        </p:txBody>
      </p:sp>
    </p:spTree>
    <p:extLst>
      <p:ext uri="{BB962C8B-B14F-4D97-AF65-F5344CB8AC3E}">
        <p14:creationId xmlns:p14="http://schemas.microsoft.com/office/powerpoint/2010/main" val="49468603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52400"/>
            <a:ext cx="6400800" cy="1470025"/>
          </a:xfrm>
        </p:spPr>
        <p:txBody>
          <a:bodyPr/>
          <a:lstStyle/>
          <a:p>
            <a:r>
              <a:rPr lang="en-US" dirty="0" smtClean="0"/>
              <a:t>Analysis</a:t>
            </a:r>
            <a:endParaRPr lang="en-US" dirty="0"/>
          </a:p>
        </p:txBody>
      </p:sp>
      <p:sp>
        <p:nvSpPr>
          <p:cNvPr id="3" name="Subtitle 2"/>
          <p:cNvSpPr>
            <a:spLocks noGrp="1"/>
          </p:cNvSpPr>
          <p:nvPr>
            <p:ph type="subTitle" idx="1"/>
          </p:nvPr>
        </p:nvSpPr>
        <p:spPr>
          <a:xfrm>
            <a:off x="76200" y="1600200"/>
            <a:ext cx="2554448" cy="5029200"/>
          </a:xfrm>
        </p:spPr>
        <p:txBody>
          <a:bodyPr>
            <a:noAutofit/>
          </a:bodyPr>
          <a:lstStyle/>
          <a:p>
            <a:pPr algn="l"/>
            <a:r>
              <a:rPr lang="en-US" sz="2400" dirty="0"/>
              <a:t>Plot Plan drawing </a:t>
            </a:r>
            <a:r>
              <a:rPr lang="en-US" sz="2400" dirty="0" smtClean="0">
                <a:solidFill>
                  <a:schemeClr val="tx1"/>
                </a:solidFill>
              </a:rPr>
              <a:t>should </a:t>
            </a:r>
            <a:r>
              <a:rPr lang="en-US" sz="2400" dirty="0">
                <a:solidFill>
                  <a:schemeClr val="tx1"/>
                </a:solidFill>
              </a:rPr>
              <a:t>include</a:t>
            </a:r>
          </a:p>
          <a:p>
            <a:pPr marL="457200" indent="-457200" algn="l">
              <a:buFont typeface="Arial" pitchFamily="34" charset="0"/>
              <a:buChar char="•"/>
            </a:pPr>
            <a:r>
              <a:rPr lang="en-US" sz="2400" dirty="0" smtClean="0">
                <a:solidFill>
                  <a:schemeClr val="tx1"/>
                </a:solidFill>
              </a:rPr>
              <a:t>Footprint </a:t>
            </a:r>
            <a:r>
              <a:rPr lang="en-US" sz="2400" dirty="0">
                <a:solidFill>
                  <a:schemeClr val="tx1"/>
                </a:solidFill>
              </a:rPr>
              <a:t>of all existing and proposed buildings</a:t>
            </a:r>
            <a:r>
              <a:rPr lang="en-US" sz="2400" dirty="0" smtClean="0">
                <a:solidFill>
                  <a:schemeClr val="tx1"/>
                </a:solidFill>
              </a:rPr>
              <a:t>, and indicate </a:t>
            </a:r>
            <a:r>
              <a:rPr lang="en-US" sz="2400" dirty="0">
                <a:solidFill>
                  <a:schemeClr val="tx1"/>
                </a:solidFill>
              </a:rPr>
              <a:t>which are existing, </a:t>
            </a:r>
            <a:r>
              <a:rPr lang="en-US" sz="2400" dirty="0" smtClean="0">
                <a:solidFill>
                  <a:schemeClr val="tx1"/>
                </a:solidFill>
              </a:rPr>
              <a:t>proposed, </a:t>
            </a:r>
            <a:r>
              <a:rPr lang="en-US" sz="2400" dirty="0">
                <a:solidFill>
                  <a:schemeClr val="tx1"/>
                </a:solidFill>
              </a:rPr>
              <a:t>and slated for </a:t>
            </a:r>
            <a:r>
              <a:rPr lang="en-US" sz="2400" dirty="0" smtClean="0">
                <a:solidFill>
                  <a:schemeClr val="tx1"/>
                </a:solidFill>
              </a:rPr>
              <a:t>demolition</a:t>
            </a:r>
            <a:endParaRPr lang="en-US" sz="2400" dirty="0">
              <a:solidFill>
                <a:schemeClr val="tx1"/>
              </a:solidFill>
            </a:endParaRPr>
          </a:p>
        </p:txBody>
      </p:sp>
      <p:pic>
        <p:nvPicPr>
          <p:cNvPr id="5" name="Picture 2" descr="D:\Users\sgriffin\Pictures\SPC-Logo-2012-With Tagline_Transparenc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7771" y="152400"/>
            <a:ext cx="1041429" cy="54885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D:\Users\sgriffin\Pictures\State of Georgia Sea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5800" y="152400"/>
            <a:ext cx="686415" cy="68092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759" t="8905"/>
          <a:stretch/>
        </p:blipFill>
        <p:spPr bwMode="auto">
          <a:xfrm>
            <a:off x="2630648" y="2239502"/>
            <a:ext cx="6360952" cy="4253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ight Arrow 7"/>
          <p:cNvSpPr/>
          <p:nvPr/>
        </p:nvSpPr>
        <p:spPr>
          <a:xfrm>
            <a:off x="4114800" y="3550691"/>
            <a:ext cx="2667000" cy="112765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Proposed Aviation Training Center</a:t>
            </a:r>
            <a:endParaRPr lang="en-US" dirty="0"/>
          </a:p>
        </p:txBody>
      </p:sp>
    </p:spTree>
    <p:extLst>
      <p:ext uri="{BB962C8B-B14F-4D97-AF65-F5344CB8AC3E}">
        <p14:creationId xmlns:p14="http://schemas.microsoft.com/office/powerpoint/2010/main" val="314161072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52400"/>
            <a:ext cx="6400800" cy="1470025"/>
          </a:xfrm>
        </p:spPr>
        <p:txBody>
          <a:bodyPr/>
          <a:lstStyle/>
          <a:p>
            <a:r>
              <a:rPr lang="en-US" dirty="0" smtClean="0"/>
              <a:t>Analysis</a:t>
            </a:r>
            <a:endParaRPr lang="en-US" dirty="0"/>
          </a:p>
        </p:txBody>
      </p:sp>
      <p:sp>
        <p:nvSpPr>
          <p:cNvPr id="3" name="Subtitle 2"/>
          <p:cNvSpPr>
            <a:spLocks noGrp="1"/>
          </p:cNvSpPr>
          <p:nvPr>
            <p:ph type="subTitle" idx="1"/>
          </p:nvPr>
        </p:nvSpPr>
        <p:spPr>
          <a:xfrm>
            <a:off x="457200" y="1600200"/>
            <a:ext cx="3352800" cy="5029200"/>
          </a:xfrm>
        </p:spPr>
        <p:txBody>
          <a:bodyPr>
            <a:noAutofit/>
          </a:bodyPr>
          <a:lstStyle/>
          <a:p>
            <a:pPr algn="l"/>
            <a:r>
              <a:rPr lang="en-US" dirty="0"/>
              <a:t>Plot Plan drawing </a:t>
            </a:r>
            <a:r>
              <a:rPr lang="en-US" dirty="0" smtClean="0">
                <a:solidFill>
                  <a:schemeClr val="tx1"/>
                </a:solidFill>
              </a:rPr>
              <a:t>should </a:t>
            </a:r>
            <a:r>
              <a:rPr lang="en-US" dirty="0">
                <a:solidFill>
                  <a:schemeClr val="tx1"/>
                </a:solidFill>
              </a:rPr>
              <a:t>include</a:t>
            </a:r>
          </a:p>
          <a:p>
            <a:pPr marL="457200" indent="-457200" algn="l">
              <a:buFont typeface="Arial" pitchFamily="34" charset="0"/>
              <a:buChar char="•"/>
            </a:pPr>
            <a:r>
              <a:rPr lang="en-US" dirty="0" smtClean="0">
                <a:solidFill>
                  <a:schemeClr val="tx1"/>
                </a:solidFill>
              </a:rPr>
              <a:t>Streams</a:t>
            </a:r>
            <a:r>
              <a:rPr lang="en-US" dirty="0">
                <a:solidFill>
                  <a:schemeClr val="tx1"/>
                </a:solidFill>
              </a:rPr>
              <a:t>, Rivers, Creeks, Right of Ways and their respective </a:t>
            </a:r>
            <a:r>
              <a:rPr lang="en-US" dirty="0" smtClean="0">
                <a:solidFill>
                  <a:schemeClr val="tx1"/>
                </a:solidFill>
              </a:rPr>
              <a:t>buffers</a:t>
            </a:r>
          </a:p>
        </p:txBody>
      </p:sp>
      <p:pic>
        <p:nvPicPr>
          <p:cNvPr id="5" name="Picture 2" descr="D:\Users\sgriffin\Pictures\SPC-Logo-2012-With Tagline_Transparenc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7771" y="152400"/>
            <a:ext cx="1041429" cy="54885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D:\Users\sgriffin\Pictures\State of Georgia Sea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5800" y="152400"/>
            <a:ext cx="686415" cy="68092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08871" y="1828800"/>
            <a:ext cx="5006529" cy="48648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Left Arrow 7"/>
          <p:cNvSpPr/>
          <p:nvPr/>
        </p:nvSpPr>
        <p:spPr>
          <a:xfrm rot="20842814">
            <a:off x="6094480" y="2350817"/>
            <a:ext cx="1161349" cy="1145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endParaRPr lang="en-US" dirty="0"/>
          </a:p>
        </p:txBody>
      </p:sp>
      <p:sp>
        <p:nvSpPr>
          <p:cNvPr id="9" name="Left Arrow 8"/>
          <p:cNvSpPr/>
          <p:nvPr/>
        </p:nvSpPr>
        <p:spPr>
          <a:xfrm rot="1942814">
            <a:off x="7255572" y="4688829"/>
            <a:ext cx="1161349" cy="1145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7683062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52400"/>
            <a:ext cx="6400800" cy="1470025"/>
          </a:xfrm>
        </p:spPr>
        <p:txBody>
          <a:bodyPr/>
          <a:lstStyle/>
          <a:p>
            <a:r>
              <a:rPr lang="en-US" dirty="0" smtClean="0"/>
              <a:t>Analysis</a:t>
            </a:r>
            <a:endParaRPr lang="en-US" dirty="0"/>
          </a:p>
        </p:txBody>
      </p:sp>
      <p:sp>
        <p:nvSpPr>
          <p:cNvPr id="3" name="Subtitle 2"/>
          <p:cNvSpPr>
            <a:spLocks noGrp="1"/>
          </p:cNvSpPr>
          <p:nvPr>
            <p:ph type="subTitle" idx="1"/>
          </p:nvPr>
        </p:nvSpPr>
        <p:spPr>
          <a:xfrm>
            <a:off x="177772" y="1600200"/>
            <a:ext cx="3708428" cy="5029200"/>
          </a:xfrm>
        </p:spPr>
        <p:txBody>
          <a:bodyPr>
            <a:noAutofit/>
          </a:bodyPr>
          <a:lstStyle/>
          <a:p>
            <a:pPr algn="l"/>
            <a:r>
              <a:rPr lang="en-US" sz="2400" dirty="0"/>
              <a:t>Plot Plan drawing should include</a:t>
            </a:r>
          </a:p>
          <a:p>
            <a:pPr marL="457200" indent="-457200" algn="l">
              <a:buFont typeface="Arial" pitchFamily="34" charset="0"/>
              <a:buChar char="•"/>
            </a:pPr>
            <a:r>
              <a:rPr lang="en-US" sz="2400" dirty="0" smtClean="0">
                <a:solidFill>
                  <a:schemeClr val="tx1"/>
                </a:solidFill>
              </a:rPr>
              <a:t>Highlight </a:t>
            </a:r>
            <a:r>
              <a:rPr lang="en-US" sz="2400" dirty="0">
                <a:solidFill>
                  <a:schemeClr val="tx1"/>
                </a:solidFill>
              </a:rPr>
              <a:t>existing easements</a:t>
            </a:r>
          </a:p>
        </p:txBody>
      </p:sp>
      <p:pic>
        <p:nvPicPr>
          <p:cNvPr id="5" name="Picture 2" descr="D:\Users\sgriffin\Pictures\SPC-Logo-2012-With Tagline_Transparenc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7771" y="152400"/>
            <a:ext cx="1041429" cy="54885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D:\Users\sgriffin\Pictures\State of Georgia Sea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5800" y="152400"/>
            <a:ext cx="686415" cy="68092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969" r="26844"/>
          <a:stretch/>
        </p:blipFill>
        <p:spPr bwMode="auto">
          <a:xfrm>
            <a:off x="4038600" y="1656878"/>
            <a:ext cx="4929722" cy="5048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ight Arrow 7"/>
          <p:cNvSpPr/>
          <p:nvPr/>
        </p:nvSpPr>
        <p:spPr>
          <a:xfrm>
            <a:off x="4761747" y="2765133"/>
            <a:ext cx="2280666" cy="11549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Existing Power Easement</a:t>
            </a:r>
            <a:endParaRPr lang="en-US" dirty="0"/>
          </a:p>
        </p:txBody>
      </p:sp>
    </p:spTree>
    <p:extLst>
      <p:ext uri="{BB962C8B-B14F-4D97-AF65-F5344CB8AC3E}">
        <p14:creationId xmlns:p14="http://schemas.microsoft.com/office/powerpoint/2010/main" val="323596904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52400"/>
            <a:ext cx="6400800" cy="1470025"/>
          </a:xfrm>
        </p:spPr>
        <p:txBody>
          <a:bodyPr/>
          <a:lstStyle/>
          <a:p>
            <a:r>
              <a:rPr lang="en-US" dirty="0" smtClean="0"/>
              <a:t>Analysis</a:t>
            </a:r>
            <a:endParaRPr lang="en-US" dirty="0"/>
          </a:p>
        </p:txBody>
      </p:sp>
      <p:sp>
        <p:nvSpPr>
          <p:cNvPr id="3" name="Subtitle 2"/>
          <p:cNvSpPr>
            <a:spLocks noGrp="1"/>
          </p:cNvSpPr>
          <p:nvPr>
            <p:ph type="subTitle" idx="1"/>
          </p:nvPr>
        </p:nvSpPr>
        <p:spPr>
          <a:xfrm>
            <a:off x="457200" y="1600200"/>
            <a:ext cx="8229600" cy="5029200"/>
          </a:xfrm>
        </p:spPr>
        <p:txBody>
          <a:bodyPr>
            <a:noAutofit/>
          </a:bodyPr>
          <a:lstStyle/>
          <a:p>
            <a:pPr algn="l"/>
            <a:r>
              <a:rPr lang="en-US" dirty="0"/>
              <a:t>Plot Plan </a:t>
            </a:r>
            <a:r>
              <a:rPr lang="en-US" dirty="0" smtClean="0"/>
              <a:t>drawing </a:t>
            </a:r>
            <a:r>
              <a:rPr lang="en-US" dirty="0" smtClean="0">
                <a:solidFill>
                  <a:schemeClr val="tx1"/>
                </a:solidFill>
              </a:rPr>
              <a:t>- Potential issues</a:t>
            </a:r>
            <a:endParaRPr lang="en-US" dirty="0">
              <a:solidFill>
                <a:schemeClr val="tx1"/>
              </a:solidFill>
            </a:endParaRPr>
          </a:p>
          <a:p>
            <a:pPr marL="457200" indent="-457200" algn="l">
              <a:buFont typeface="Arial" pitchFamily="34" charset="0"/>
              <a:buChar char="•"/>
            </a:pPr>
            <a:r>
              <a:rPr lang="en-US" dirty="0">
                <a:solidFill>
                  <a:schemeClr val="tx1"/>
                </a:solidFill>
              </a:rPr>
              <a:t>Encroachments</a:t>
            </a:r>
          </a:p>
          <a:p>
            <a:pPr marL="457200" indent="-457200" algn="l">
              <a:buFont typeface="Arial" pitchFamily="34" charset="0"/>
              <a:buChar char="•"/>
            </a:pPr>
            <a:r>
              <a:rPr lang="en-US" dirty="0" smtClean="0">
                <a:solidFill>
                  <a:schemeClr val="tx1"/>
                </a:solidFill>
              </a:rPr>
              <a:t>Improvements </a:t>
            </a:r>
            <a:r>
              <a:rPr lang="en-US" dirty="0">
                <a:solidFill>
                  <a:schemeClr val="tx1"/>
                </a:solidFill>
              </a:rPr>
              <a:t>in </a:t>
            </a:r>
            <a:r>
              <a:rPr lang="en-US" dirty="0" smtClean="0">
                <a:solidFill>
                  <a:schemeClr val="tx1"/>
                </a:solidFill>
              </a:rPr>
              <a:t>right-of-way </a:t>
            </a:r>
            <a:endParaRPr lang="en-US" dirty="0">
              <a:solidFill>
                <a:schemeClr val="tx1"/>
              </a:solidFill>
            </a:endParaRPr>
          </a:p>
          <a:p>
            <a:pPr marL="457200" indent="-457200" algn="l">
              <a:buFont typeface="Arial" pitchFamily="34" charset="0"/>
              <a:buChar char="•"/>
            </a:pPr>
            <a:r>
              <a:rPr lang="en-US" dirty="0">
                <a:solidFill>
                  <a:schemeClr val="tx1"/>
                </a:solidFill>
              </a:rPr>
              <a:t>Disturbance of buffer areas</a:t>
            </a:r>
          </a:p>
          <a:p>
            <a:pPr marL="457200" indent="-457200" algn="l">
              <a:buFont typeface="Arial" pitchFamily="34" charset="0"/>
              <a:buChar char="•"/>
            </a:pPr>
            <a:r>
              <a:rPr lang="en-US" dirty="0">
                <a:solidFill>
                  <a:schemeClr val="tx1"/>
                </a:solidFill>
              </a:rPr>
              <a:t>Discrepancy </a:t>
            </a:r>
            <a:r>
              <a:rPr lang="en-US" dirty="0" smtClean="0">
                <a:solidFill>
                  <a:schemeClr val="tx1"/>
                </a:solidFill>
              </a:rPr>
              <a:t>between original </a:t>
            </a:r>
            <a:r>
              <a:rPr lang="en-US" dirty="0">
                <a:solidFill>
                  <a:schemeClr val="tx1"/>
                </a:solidFill>
              </a:rPr>
              <a:t>survey parcel </a:t>
            </a:r>
            <a:r>
              <a:rPr lang="en-US" dirty="0" smtClean="0">
                <a:solidFill>
                  <a:schemeClr val="tx1"/>
                </a:solidFill>
              </a:rPr>
              <a:t>lines and current survey </a:t>
            </a:r>
            <a:r>
              <a:rPr lang="en-US" dirty="0">
                <a:solidFill>
                  <a:schemeClr val="tx1"/>
                </a:solidFill>
              </a:rPr>
              <a:t>parcel lines</a:t>
            </a:r>
          </a:p>
          <a:p>
            <a:pPr marL="457200" indent="-457200" algn="l">
              <a:buFont typeface="Arial" pitchFamily="34" charset="0"/>
              <a:buChar char="•"/>
            </a:pPr>
            <a:r>
              <a:rPr lang="en-US" dirty="0" smtClean="0">
                <a:solidFill>
                  <a:schemeClr val="tx1"/>
                </a:solidFill>
              </a:rPr>
              <a:t>No work should take </a:t>
            </a:r>
            <a:r>
              <a:rPr lang="en-US" dirty="0">
                <a:solidFill>
                  <a:schemeClr val="tx1"/>
                </a:solidFill>
              </a:rPr>
              <a:t>place outside </a:t>
            </a:r>
            <a:r>
              <a:rPr lang="en-US" dirty="0" smtClean="0">
                <a:solidFill>
                  <a:schemeClr val="tx1"/>
                </a:solidFill>
              </a:rPr>
              <a:t>the Limits </a:t>
            </a:r>
            <a:r>
              <a:rPr lang="en-US" dirty="0">
                <a:solidFill>
                  <a:schemeClr val="tx1"/>
                </a:solidFill>
              </a:rPr>
              <a:t>of Construction</a:t>
            </a:r>
          </a:p>
        </p:txBody>
      </p:sp>
      <p:pic>
        <p:nvPicPr>
          <p:cNvPr id="5" name="Picture 2" descr="D:\Users\sgriffin\Pictures\SPC-Logo-2012-With Tagline_Transparenc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7771" y="152400"/>
            <a:ext cx="1041429" cy="54885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D:\Users\sgriffin\Pictures\State of Georgia Sea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5800" y="152400"/>
            <a:ext cx="686415" cy="680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88982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52400"/>
            <a:ext cx="6400800" cy="1470025"/>
          </a:xfrm>
        </p:spPr>
        <p:txBody>
          <a:bodyPr/>
          <a:lstStyle/>
          <a:p>
            <a:r>
              <a:rPr lang="en-US" dirty="0" smtClean="0"/>
              <a:t>Purpose</a:t>
            </a:r>
            <a:endParaRPr lang="en-US" dirty="0"/>
          </a:p>
        </p:txBody>
      </p:sp>
      <p:sp>
        <p:nvSpPr>
          <p:cNvPr id="3" name="Subtitle 2"/>
          <p:cNvSpPr>
            <a:spLocks noGrp="1"/>
          </p:cNvSpPr>
          <p:nvPr>
            <p:ph type="subTitle" idx="1"/>
          </p:nvPr>
        </p:nvSpPr>
        <p:spPr>
          <a:xfrm>
            <a:off x="457200" y="1600200"/>
            <a:ext cx="8229600" cy="5029200"/>
          </a:xfrm>
        </p:spPr>
        <p:txBody>
          <a:bodyPr>
            <a:normAutofit/>
          </a:bodyPr>
          <a:lstStyle/>
          <a:p>
            <a:pPr algn="l"/>
            <a:r>
              <a:rPr lang="en-US" dirty="0" smtClean="0">
                <a:solidFill>
                  <a:schemeClr val="tx1"/>
                </a:solidFill>
              </a:rPr>
              <a:t>The purpose of the Certification process is to ensure the limits of construction are only on State property.  This is done by analyzing the deeds, surveys, Limits of Construction, and other supporting documents for any issues that may</a:t>
            </a:r>
          </a:p>
          <a:p>
            <a:pPr marL="342900" indent="-342900" algn="l">
              <a:buFont typeface="Arial" pitchFamily="34" charset="0"/>
              <a:buChar char="•"/>
            </a:pPr>
            <a:r>
              <a:rPr lang="en-US" dirty="0" smtClean="0">
                <a:solidFill>
                  <a:schemeClr val="tx1"/>
                </a:solidFill>
              </a:rPr>
              <a:t>adversely effect the States interest</a:t>
            </a:r>
          </a:p>
          <a:p>
            <a:pPr marL="342900" indent="-342900" algn="l">
              <a:buFont typeface="Arial" pitchFamily="34" charset="0"/>
              <a:buChar char="•"/>
            </a:pPr>
            <a:r>
              <a:rPr lang="en-US" dirty="0" smtClean="0">
                <a:solidFill>
                  <a:schemeClr val="tx1"/>
                </a:solidFill>
              </a:rPr>
              <a:t>Avoid improper use of Bond Funds</a:t>
            </a:r>
          </a:p>
          <a:p>
            <a:pPr marL="342900" indent="-342900" algn="l">
              <a:buFont typeface="Arial" pitchFamily="34" charset="0"/>
              <a:buChar char="•"/>
            </a:pPr>
            <a:r>
              <a:rPr lang="en-US" dirty="0">
                <a:solidFill>
                  <a:schemeClr val="tx1"/>
                </a:solidFill>
              </a:rPr>
              <a:t>r</a:t>
            </a:r>
            <a:r>
              <a:rPr lang="en-US" dirty="0" smtClean="0">
                <a:solidFill>
                  <a:schemeClr val="tx1"/>
                </a:solidFill>
              </a:rPr>
              <a:t>esult in the State encroaching on another property owner or easement holder</a:t>
            </a:r>
          </a:p>
        </p:txBody>
      </p:sp>
      <p:pic>
        <p:nvPicPr>
          <p:cNvPr id="5" name="Picture 2" descr="D:\Users\sgriffin\Pictures\SPC-Logo-2012-With Tagline_Transparenc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7771" y="152400"/>
            <a:ext cx="1041429" cy="54885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D:\Users\sgriffin\Pictures\State of Georgia Sea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5800" y="152400"/>
            <a:ext cx="686415" cy="680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683212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52400"/>
            <a:ext cx="6400800" cy="1470025"/>
          </a:xfrm>
        </p:spPr>
        <p:txBody>
          <a:bodyPr/>
          <a:lstStyle/>
          <a:p>
            <a:r>
              <a:rPr lang="en-US" dirty="0" smtClean="0"/>
              <a:t>Analysis</a:t>
            </a:r>
            <a:endParaRPr lang="en-US" dirty="0"/>
          </a:p>
        </p:txBody>
      </p:sp>
      <p:sp>
        <p:nvSpPr>
          <p:cNvPr id="3" name="Subtitle 2"/>
          <p:cNvSpPr>
            <a:spLocks noGrp="1"/>
          </p:cNvSpPr>
          <p:nvPr>
            <p:ph type="subTitle" idx="1"/>
          </p:nvPr>
        </p:nvSpPr>
        <p:spPr>
          <a:xfrm>
            <a:off x="457200" y="1600200"/>
            <a:ext cx="8229600" cy="5029200"/>
          </a:xfrm>
        </p:spPr>
        <p:txBody>
          <a:bodyPr>
            <a:noAutofit/>
          </a:bodyPr>
          <a:lstStyle/>
          <a:p>
            <a:pPr algn="l"/>
            <a:r>
              <a:rPr lang="en-US" dirty="0"/>
              <a:t>Plot Plan drawing - Potential issues</a:t>
            </a:r>
          </a:p>
          <a:p>
            <a:pPr marL="457200" indent="-457200" algn="l">
              <a:buFont typeface="Arial" pitchFamily="34" charset="0"/>
              <a:buChar char="•"/>
            </a:pPr>
            <a:r>
              <a:rPr lang="en-US" dirty="0" smtClean="0">
                <a:solidFill>
                  <a:schemeClr val="tx1"/>
                </a:solidFill>
              </a:rPr>
              <a:t>Existing </a:t>
            </a:r>
            <a:r>
              <a:rPr lang="en-US" dirty="0">
                <a:solidFill>
                  <a:schemeClr val="tx1"/>
                </a:solidFill>
              </a:rPr>
              <a:t>Easements</a:t>
            </a:r>
          </a:p>
          <a:p>
            <a:pPr marL="800100" lvl="1" indent="-342900" algn="l">
              <a:buFont typeface="Arial" pitchFamily="34" charset="0"/>
              <a:buChar char="•"/>
            </a:pPr>
            <a:r>
              <a:rPr lang="en-US" dirty="0">
                <a:solidFill>
                  <a:schemeClr val="tx1"/>
                </a:solidFill>
              </a:rPr>
              <a:t>If </a:t>
            </a:r>
            <a:r>
              <a:rPr lang="en-US" dirty="0" smtClean="0">
                <a:solidFill>
                  <a:schemeClr val="tx1"/>
                </a:solidFill>
              </a:rPr>
              <a:t>an existing </a:t>
            </a:r>
            <a:r>
              <a:rPr lang="en-US" dirty="0">
                <a:solidFill>
                  <a:schemeClr val="tx1"/>
                </a:solidFill>
              </a:rPr>
              <a:t>easement covers any portion of any tract falling within the Limits of Construction, a copy of the easement document needs to be furnished to SPC.</a:t>
            </a:r>
          </a:p>
          <a:p>
            <a:pPr marL="800100" lvl="1" indent="-342900" algn="l">
              <a:buFont typeface="Arial" pitchFamily="34" charset="0"/>
              <a:buChar char="•"/>
            </a:pPr>
            <a:r>
              <a:rPr lang="en-US" dirty="0">
                <a:solidFill>
                  <a:schemeClr val="tx1"/>
                </a:solidFill>
              </a:rPr>
              <a:t>If the easement existed when </a:t>
            </a:r>
            <a:r>
              <a:rPr lang="en-US" dirty="0" smtClean="0">
                <a:solidFill>
                  <a:schemeClr val="tx1"/>
                </a:solidFill>
              </a:rPr>
              <a:t>ownership was </a:t>
            </a:r>
            <a:r>
              <a:rPr lang="en-US" dirty="0">
                <a:solidFill>
                  <a:schemeClr val="tx1"/>
                </a:solidFill>
              </a:rPr>
              <a:t>vested in the State, the legal description most likely appears as an Exception in the vesting </a:t>
            </a:r>
            <a:r>
              <a:rPr lang="en-US" dirty="0" smtClean="0">
                <a:solidFill>
                  <a:schemeClr val="tx1"/>
                </a:solidFill>
              </a:rPr>
              <a:t>deed</a:t>
            </a:r>
            <a:endParaRPr lang="en-US" dirty="0">
              <a:solidFill>
                <a:schemeClr val="tx1"/>
              </a:solidFill>
            </a:endParaRPr>
          </a:p>
        </p:txBody>
      </p:sp>
      <p:pic>
        <p:nvPicPr>
          <p:cNvPr id="5" name="Picture 2" descr="D:\Users\sgriffin\Pictures\SPC-Logo-2012-With Tagline_Transparenc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7771" y="152400"/>
            <a:ext cx="1041429" cy="54885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D:\Users\sgriffin\Pictures\State of Georgia Sea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5800" y="152400"/>
            <a:ext cx="686415" cy="680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001278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D:\Users\sgriffin\Pictures\SPC-Logo-2012-With Tagline_Transparenc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7771" y="152400"/>
            <a:ext cx="1041429" cy="54885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D:\Users\sgriffin\Pictures\State of Georgia Sea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5800" y="152400"/>
            <a:ext cx="686415" cy="680925"/>
          </a:xfrm>
          <a:prstGeom prst="rect">
            <a:avLst/>
          </a:prstGeom>
          <a:noFill/>
          <a:extLst>
            <a:ext uri="{909E8E84-426E-40DD-AFC4-6F175D3DCCD1}">
              <a14:hiddenFill xmlns:a14="http://schemas.microsoft.com/office/drawing/2010/main">
                <a:solidFill>
                  <a:srgbClr val="FFFFFF"/>
                </a:solidFill>
              </a14:hiddenFill>
            </a:ext>
          </a:extLst>
        </p:spPr>
      </p:pic>
      <p:pic>
        <p:nvPicPr>
          <p:cNvPr id="1433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43434" y="939615"/>
            <a:ext cx="5857133" cy="56897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ight Arrow 3"/>
          <p:cNvSpPr/>
          <p:nvPr/>
        </p:nvSpPr>
        <p:spPr>
          <a:xfrm rot="19308370">
            <a:off x="426356" y="2083009"/>
            <a:ext cx="18288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480636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7771" y="152400"/>
            <a:ext cx="7594629" cy="1470025"/>
          </a:xfrm>
        </p:spPr>
        <p:txBody>
          <a:bodyPr/>
          <a:lstStyle/>
          <a:p>
            <a:pPr algn="l"/>
            <a:r>
              <a:rPr lang="en-US" dirty="0" smtClean="0"/>
              <a:t>Analysis</a:t>
            </a:r>
            <a:endParaRPr lang="en-US" dirty="0"/>
          </a:p>
        </p:txBody>
      </p:sp>
      <p:sp>
        <p:nvSpPr>
          <p:cNvPr id="3" name="Subtitle 2"/>
          <p:cNvSpPr>
            <a:spLocks noGrp="1"/>
          </p:cNvSpPr>
          <p:nvPr>
            <p:ph type="subTitle" idx="1"/>
          </p:nvPr>
        </p:nvSpPr>
        <p:spPr>
          <a:xfrm>
            <a:off x="457200" y="1600200"/>
            <a:ext cx="4191000" cy="5029200"/>
          </a:xfrm>
        </p:spPr>
        <p:txBody>
          <a:bodyPr>
            <a:noAutofit/>
          </a:bodyPr>
          <a:lstStyle/>
          <a:p>
            <a:pPr algn="l"/>
            <a:r>
              <a:rPr lang="en-US" dirty="0"/>
              <a:t>Plot Plan drawing </a:t>
            </a:r>
            <a:endParaRPr lang="en-US" dirty="0" smtClean="0"/>
          </a:p>
          <a:p>
            <a:pPr algn="l"/>
            <a:r>
              <a:rPr lang="en-US" dirty="0" smtClean="0"/>
              <a:t>- </a:t>
            </a:r>
            <a:r>
              <a:rPr lang="en-US" dirty="0"/>
              <a:t>Potential issues</a:t>
            </a:r>
          </a:p>
          <a:p>
            <a:pPr marL="457200" indent="-457200" algn="l">
              <a:buFont typeface="Arial" pitchFamily="34" charset="0"/>
              <a:buChar char="•"/>
            </a:pPr>
            <a:r>
              <a:rPr lang="en-US" dirty="0" smtClean="0">
                <a:solidFill>
                  <a:schemeClr val="tx1"/>
                </a:solidFill>
              </a:rPr>
              <a:t>Existing </a:t>
            </a:r>
            <a:r>
              <a:rPr lang="en-US" dirty="0">
                <a:solidFill>
                  <a:schemeClr val="tx1"/>
                </a:solidFill>
              </a:rPr>
              <a:t>Easements</a:t>
            </a:r>
          </a:p>
          <a:p>
            <a:pPr marL="800100" lvl="1" indent="-342900" algn="l">
              <a:buFont typeface="Arial" pitchFamily="34" charset="0"/>
              <a:buChar char="•"/>
            </a:pPr>
            <a:r>
              <a:rPr lang="en-US" dirty="0" smtClean="0">
                <a:solidFill>
                  <a:schemeClr val="tx1"/>
                </a:solidFill>
              </a:rPr>
              <a:t>If </a:t>
            </a:r>
            <a:r>
              <a:rPr lang="en-US" dirty="0">
                <a:solidFill>
                  <a:schemeClr val="tx1"/>
                </a:solidFill>
              </a:rPr>
              <a:t>the easement was created after the property was vested in the State, a separate easement document should have been fully executed, and </a:t>
            </a:r>
            <a:r>
              <a:rPr lang="en-US" dirty="0" smtClean="0">
                <a:solidFill>
                  <a:schemeClr val="tx1"/>
                </a:solidFill>
              </a:rPr>
              <a:t>recorded</a:t>
            </a:r>
            <a:endParaRPr lang="en-US" dirty="0">
              <a:solidFill>
                <a:schemeClr val="tx1"/>
              </a:solidFill>
            </a:endParaRPr>
          </a:p>
        </p:txBody>
      </p:sp>
      <p:pic>
        <p:nvPicPr>
          <p:cNvPr id="5" name="Picture 2" descr="D:\Users\sgriffin\Pictures\SPC-Logo-2012-With Tagline_Transparenc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7771" y="152400"/>
            <a:ext cx="1041429" cy="54885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D:\Users\sgriffin\Pictures\State of Georgia Sea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5800" y="152400"/>
            <a:ext cx="686415" cy="68092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95504" y="868344"/>
            <a:ext cx="4272296" cy="5903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434367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635" t="25451" r="35429" b="26353"/>
          <a:stretch/>
        </p:blipFill>
        <p:spPr bwMode="auto">
          <a:xfrm>
            <a:off x="145776" y="1934298"/>
            <a:ext cx="5340381" cy="4466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177771" y="152400"/>
            <a:ext cx="7594629" cy="1470025"/>
          </a:xfrm>
        </p:spPr>
        <p:txBody>
          <a:bodyPr/>
          <a:lstStyle/>
          <a:p>
            <a:r>
              <a:rPr lang="en-US" dirty="0" smtClean="0"/>
              <a:t>Analysis</a:t>
            </a:r>
            <a:endParaRPr lang="en-US" dirty="0"/>
          </a:p>
        </p:txBody>
      </p:sp>
      <p:sp>
        <p:nvSpPr>
          <p:cNvPr id="3" name="Subtitle 2"/>
          <p:cNvSpPr>
            <a:spLocks noGrp="1"/>
          </p:cNvSpPr>
          <p:nvPr>
            <p:ph type="subTitle" idx="1"/>
          </p:nvPr>
        </p:nvSpPr>
        <p:spPr>
          <a:xfrm>
            <a:off x="5645180" y="1600200"/>
            <a:ext cx="3347035" cy="5029200"/>
          </a:xfrm>
        </p:spPr>
        <p:txBody>
          <a:bodyPr>
            <a:noAutofit/>
          </a:bodyPr>
          <a:lstStyle/>
          <a:p>
            <a:pPr algn="l"/>
            <a:r>
              <a:rPr lang="en-US" dirty="0" smtClean="0"/>
              <a:t>Aerial Map</a:t>
            </a:r>
          </a:p>
          <a:p>
            <a:pPr algn="l"/>
            <a:r>
              <a:rPr lang="en-US" dirty="0" smtClean="0"/>
              <a:t>- </a:t>
            </a:r>
            <a:r>
              <a:rPr lang="en-US" dirty="0"/>
              <a:t>Potential issues</a:t>
            </a:r>
          </a:p>
          <a:p>
            <a:pPr marL="342900" indent="-342900" algn="l">
              <a:buFont typeface="Arial" pitchFamily="34" charset="0"/>
              <a:buChar char="•"/>
            </a:pPr>
            <a:r>
              <a:rPr lang="en-US" sz="2400" dirty="0" smtClean="0">
                <a:solidFill>
                  <a:schemeClr val="tx1"/>
                </a:solidFill>
              </a:rPr>
              <a:t>If </a:t>
            </a:r>
            <a:r>
              <a:rPr lang="en-US" sz="2400" dirty="0">
                <a:solidFill>
                  <a:schemeClr val="tx1"/>
                </a:solidFill>
              </a:rPr>
              <a:t>a site visit or aerial shows </a:t>
            </a:r>
            <a:r>
              <a:rPr lang="en-US" sz="2400" dirty="0" smtClean="0">
                <a:solidFill>
                  <a:schemeClr val="tx1"/>
                </a:solidFill>
              </a:rPr>
              <a:t>clearings </a:t>
            </a:r>
            <a:r>
              <a:rPr lang="en-US" sz="2400" dirty="0">
                <a:solidFill>
                  <a:schemeClr val="tx1"/>
                </a:solidFill>
              </a:rPr>
              <a:t>that </a:t>
            </a:r>
            <a:r>
              <a:rPr lang="en-US" sz="2400" dirty="0" smtClean="0">
                <a:solidFill>
                  <a:schemeClr val="tx1"/>
                </a:solidFill>
              </a:rPr>
              <a:t>indicate a </a:t>
            </a:r>
            <a:r>
              <a:rPr lang="en-US" sz="2400" dirty="0" smtClean="0"/>
              <a:t>power </a:t>
            </a:r>
            <a:r>
              <a:rPr lang="en-US" sz="2400" dirty="0"/>
              <a:t>or gas </a:t>
            </a:r>
            <a:r>
              <a:rPr lang="en-US" sz="2400" dirty="0" smtClean="0"/>
              <a:t>line </a:t>
            </a:r>
            <a:r>
              <a:rPr lang="en-US" sz="2400" dirty="0">
                <a:solidFill>
                  <a:schemeClr val="tx1"/>
                </a:solidFill>
              </a:rPr>
              <a:t>easement </a:t>
            </a:r>
            <a:r>
              <a:rPr lang="en-US" sz="2400" dirty="0" smtClean="0">
                <a:solidFill>
                  <a:schemeClr val="tx1"/>
                </a:solidFill>
              </a:rPr>
              <a:t>may encumber </a:t>
            </a:r>
            <a:r>
              <a:rPr lang="en-US" sz="2400" dirty="0">
                <a:solidFill>
                  <a:schemeClr val="tx1"/>
                </a:solidFill>
              </a:rPr>
              <a:t>the </a:t>
            </a:r>
            <a:r>
              <a:rPr lang="en-US" sz="2400" dirty="0" smtClean="0">
                <a:solidFill>
                  <a:schemeClr val="tx1"/>
                </a:solidFill>
              </a:rPr>
              <a:t>property, the Easement Document should be found and included in the Certification Request.</a:t>
            </a:r>
            <a:endParaRPr lang="en-US" sz="2400" dirty="0">
              <a:solidFill>
                <a:schemeClr val="tx1"/>
              </a:solidFill>
            </a:endParaRPr>
          </a:p>
        </p:txBody>
      </p:sp>
      <p:pic>
        <p:nvPicPr>
          <p:cNvPr id="5" name="Picture 2" descr="D:\Users\sgriffin\Pictures\SPC-Logo-2012-With Tagline_Transparenc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7771" y="152400"/>
            <a:ext cx="1041429" cy="54885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D:\Users\sgriffin\Pictures\State of Georgia Seal.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05800" y="152400"/>
            <a:ext cx="686415" cy="680925"/>
          </a:xfrm>
          <a:prstGeom prst="rect">
            <a:avLst/>
          </a:prstGeom>
          <a:noFill/>
          <a:extLst>
            <a:ext uri="{909E8E84-426E-40DD-AFC4-6F175D3DCCD1}">
              <a14:hiddenFill xmlns:a14="http://schemas.microsoft.com/office/drawing/2010/main">
                <a:solidFill>
                  <a:srgbClr val="FFFFFF"/>
                </a:solidFill>
              </a14:hiddenFill>
            </a:ext>
          </a:extLst>
        </p:spPr>
      </p:pic>
      <p:sp>
        <p:nvSpPr>
          <p:cNvPr id="4" name="Right Arrow 3"/>
          <p:cNvSpPr/>
          <p:nvPr/>
        </p:nvSpPr>
        <p:spPr>
          <a:xfrm>
            <a:off x="831576" y="2743200"/>
            <a:ext cx="2667000" cy="1066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Visual Signs of </a:t>
            </a:r>
            <a:r>
              <a:rPr lang="en-US" sz="1600" dirty="0" smtClean="0"/>
              <a:t>possible Easement</a:t>
            </a:r>
            <a:endParaRPr lang="en-US" sz="1600" dirty="0"/>
          </a:p>
        </p:txBody>
      </p:sp>
    </p:spTree>
    <p:extLst>
      <p:ext uri="{BB962C8B-B14F-4D97-AF65-F5344CB8AC3E}">
        <p14:creationId xmlns:p14="http://schemas.microsoft.com/office/powerpoint/2010/main" val="292786184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7772" y="152400"/>
            <a:ext cx="3177654" cy="1470025"/>
          </a:xfrm>
        </p:spPr>
        <p:txBody>
          <a:bodyPr>
            <a:normAutofit/>
          </a:bodyPr>
          <a:lstStyle/>
          <a:p>
            <a:pPr algn="l"/>
            <a:r>
              <a:rPr lang="en-US" dirty="0" smtClean="0"/>
              <a:t>Analysis</a:t>
            </a:r>
            <a:endParaRPr lang="en-US" dirty="0"/>
          </a:p>
        </p:txBody>
      </p:sp>
      <p:sp>
        <p:nvSpPr>
          <p:cNvPr id="3" name="Subtitle 2"/>
          <p:cNvSpPr>
            <a:spLocks noGrp="1"/>
          </p:cNvSpPr>
          <p:nvPr>
            <p:ph type="subTitle" idx="1"/>
          </p:nvPr>
        </p:nvSpPr>
        <p:spPr>
          <a:xfrm>
            <a:off x="457200" y="1600200"/>
            <a:ext cx="2590800" cy="5029200"/>
          </a:xfrm>
        </p:spPr>
        <p:txBody>
          <a:bodyPr>
            <a:normAutofit/>
          </a:bodyPr>
          <a:lstStyle/>
          <a:p>
            <a:pPr algn="l"/>
            <a:r>
              <a:rPr lang="en-US" dirty="0"/>
              <a:t>Plot Plan drawing - Potential issues</a:t>
            </a:r>
          </a:p>
          <a:p>
            <a:pPr marL="457200" indent="-457200" algn="l">
              <a:buFont typeface="Arial" pitchFamily="34" charset="0"/>
              <a:buChar char="•"/>
            </a:pPr>
            <a:r>
              <a:rPr lang="en-US" dirty="0" smtClean="0">
                <a:solidFill>
                  <a:schemeClr val="tx1"/>
                </a:solidFill>
              </a:rPr>
              <a:t>Easements </a:t>
            </a:r>
            <a:r>
              <a:rPr lang="en-US" dirty="0">
                <a:solidFill>
                  <a:schemeClr val="tx1"/>
                </a:solidFill>
              </a:rPr>
              <a:t>depicted in or near Project </a:t>
            </a:r>
            <a:r>
              <a:rPr lang="en-US" dirty="0" smtClean="0">
                <a:solidFill>
                  <a:schemeClr val="tx1"/>
                </a:solidFill>
              </a:rPr>
              <a:t>site</a:t>
            </a:r>
            <a:endParaRPr lang="en-US" dirty="0">
              <a:solidFill>
                <a:schemeClr val="tx1"/>
              </a:solidFill>
            </a:endParaRPr>
          </a:p>
        </p:txBody>
      </p:sp>
      <p:pic>
        <p:nvPicPr>
          <p:cNvPr id="5" name="Picture 2" descr="D:\Users\sgriffin\Pictures\SPC-Logo-2012-With Tagline_Transparenc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7771" y="152400"/>
            <a:ext cx="1041429" cy="54885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D:\Users\sgriffin\Pictures\State of Georgia Sea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5800" y="152400"/>
            <a:ext cx="686415" cy="68092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18006" y="959514"/>
            <a:ext cx="2361570" cy="55174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2800" y="1070645"/>
            <a:ext cx="2877855" cy="532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ight Arrow 8"/>
          <p:cNvSpPr/>
          <p:nvPr/>
        </p:nvSpPr>
        <p:spPr>
          <a:xfrm>
            <a:off x="3355425" y="2832527"/>
            <a:ext cx="1432487" cy="97747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Power Easement</a:t>
            </a:r>
            <a:endParaRPr lang="en-US" sz="1600" dirty="0"/>
          </a:p>
        </p:txBody>
      </p:sp>
      <p:sp>
        <p:nvSpPr>
          <p:cNvPr id="10" name="Left Arrow 9"/>
          <p:cNvSpPr/>
          <p:nvPr/>
        </p:nvSpPr>
        <p:spPr>
          <a:xfrm>
            <a:off x="7145055" y="2832526"/>
            <a:ext cx="1295400" cy="97747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Power </a:t>
            </a:r>
            <a:r>
              <a:rPr lang="en-US" sz="1600" dirty="0" smtClean="0"/>
              <a:t>Easement</a:t>
            </a:r>
            <a:endParaRPr lang="en-US" sz="1600" dirty="0"/>
          </a:p>
        </p:txBody>
      </p:sp>
    </p:spTree>
    <p:extLst>
      <p:ext uri="{BB962C8B-B14F-4D97-AF65-F5344CB8AC3E}">
        <p14:creationId xmlns:p14="http://schemas.microsoft.com/office/powerpoint/2010/main" val="198393234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52400"/>
            <a:ext cx="6400800" cy="1470025"/>
          </a:xfrm>
        </p:spPr>
        <p:txBody>
          <a:bodyPr/>
          <a:lstStyle/>
          <a:p>
            <a:r>
              <a:rPr lang="en-US" dirty="0" smtClean="0"/>
              <a:t>Analysis</a:t>
            </a:r>
            <a:endParaRPr lang="en-US" dirty="0"/>
          </a:p>
        </p:txBody>
      </p:sp>
      <p:sp>
        <p:nvSpPr>
          <p:cNvPr id="3" name="Subtitle 2"/>
          <p:cNvSpPr>
            <a:spLocks noGrp="1"/>
          </p:cNvSpPr>
          <p:nvPr>
            <p:ph type="subTitle" idx="1"/>
          </p:nvPr>
        </p:nvSpPr>
        <p:spPr>
          <a:xfrm>
            <a:off x="457200" y="1600200"/>
            <a:ext cx="8229600" cy="5029200"/>
          </a:xfrm>
        </p:spPr>
        <p:txBody>
          <a:bodyPr>
            <a:noAutofit/>
          </a:bodyPr>
          <a:lstStyle/>
          <a:p>
            <a:pPr algn="l"/>
            <a:r>
              <a:rPr lang="en-US" dirty="0"/>
              <a:t>Plot Plan drawing - Potential issues</a:t>
            </a:r>
          </a:p>
          <a:p>
            <a:pPr marL="457200" indent="-457200" algn="l">
              <a:buFont typeface="Arial" pitchFamily="34" charset="0"/>
              <a:buChar char="•"/>
            </a:pPr>
            <a:r>
              <a:rPr lang="en-US" dirty="0" smtClean="0">
                <a:solidFill>
                  <a:schemeClr val="tx1"/>
                </a:solidFill>
              </a:rPr>
              <a:t>Encroachment </a:t>
            </a:r>
            <a:r>
              <a:rPr lang="en-US" dirty="0">
                <a:solidFill>
                  <a:schemeClr val="tx1"/>
                </a:solidFill>
              </a:rPr>
              <a:t>Agreement</a:t>
            </a:r>
          </a:p>
          <a:p>
            <a:pPr marL="914400" lvl="1" indent="-457200" algn="l">
              <a:buFont typeface="Arial" pitchFamily="34" charset="0"/>
              <a:buChar char="•"/>
            </a:pPr>
            <a:r>
              <a:rPr lang="en-US" dirty="0">
                <a:solidFill>
                  <a:schemeClr val="tx1"/>
                </a:solidFill>
              </a:rPr>
              <a:t>If any portion of the </a:t>
            </a:r>
            <a:r>
              <a:rPr lang="en-US" dirty="0" smtClean="0">
                <a:solidFill>
                  <a:schemeClr val="tx1"/>
                </a:solidFill>
              </a:rPr>
              <a:t>proposed structure, or </a:t>
            </a:r>
            <a:r>
              <a:rPr lang="en-US" dirty="0">
                <a:solidFill>
                  <a:schemeClr val="tx1"/>
                </a:solidFill>
              </a:rPr>
              <a:t>disturbance </a:t>
            </a:r>
            <a:r>
              <a:rPr lang="en-US" dirty="0" smtClean="0">
                <a:solidFill>
                  <a:schemeClr val="tx1"/>
                </a:solidFill>
              </a:rPr>
              <a:t>activities, (like the parking lot in the previous </a:t>
            </a:r>
            <a:r>
              <a:rPr lang="en-US" dirty="0" smtClean="0"/>
              <a:t>slides) </a:t>
            </a:r>
            <a:r>
              <a:rPr lang="en-US" dirty="0" smtClean="0">
                <a:solidFill>
                  <a:schemeClr val="tx1"/>
                </a:solidFill>
              </a:rPr>
              <a:t>encroach </a:t>
            </a:r>
            <a:r>
              <a:rPr lang="en-US" dirty="0">
                <a:solidFill>
                  <a:schemeClr val="tx1"/>
                </a:solidFill>
              </a:rPr>
              <a:t>into an existing easement area, an encroachment agreement </a:t>
            </a:r>
            <a:r>
              <a:rPr lang="en-US" dirty="0" smtClean="0">
                <a:solidFill>
                  <a:schemeClr val="tx1"/>
                </a:solidFill>
              </a:rPr>
              <a:t>may need to be </a:t>
            </a:r>
            <a:r>
              <a:rPr lang="en-US" dirty="0">
                <a:solidFill>
                  <a:schemeClr val="tx1"/>
                </a:solidFill>
              </a:rPr>
              <a:t>obtained from that easement holder</a:t>
            </a:r>
          </a:p>
        </p:txBody>
      </p:sp>
      <p:pic>
        <p:nvPicPr>
          <p:cNvPr id="5" name="Picture 2" descr="D:\Users\sgriffin\Pictures\SPC-Logo-2012-With Tagline_Transparenc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7771" y="152400"/>
            <a:ext cx="1041429" cy="54885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D:\Users\sgriffin\Pictures\State of Georgia Sea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5800" y="152400"/>
            <a:ext cx="686415" cy="680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993769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7771" y="152400"/>
            <a:ext cx="7594629" cy="1470025"/>
          </a:xfrm>
        </p:spPr>
        <p:txBody>
          <a:bodyPr/>
          <a:lstStyle/>
          <a:p>
            <a:pPr algn="l"/>
            <a:r>
              <a:rPr lang="en-US" dirty="0" smtClean="0"/>
              <a:t>Analysis</a:t>
            </a:r>
            <a:endParaRPr lang="en-US" dirty="0"/>
          </a:p>
        </p:txBody>
      </p:sp>
      <p:sp>
        <p:nvSpPr>
          <p:cNvPr id="3" name="Subtitle 2"/>
          <p:cNvSpPr>
            <a:spLocks noGrp="1"/>
          </p:cNvSpPr>
          <p:nvPr>
            <p:ph type="subTitle" idx="1"/>
          </p:nvPr>
        </p:nvSpPr>
        <p:spPr>
          <a:xfrm>
            <a:off x="76200" y="1600200"/>
            <a:ext cx="6172200" cy="5029200"/>
          </a:xfrm>
        </p:spPr>
        <p:txBody>
          <a:bodyPr>
            <a:normAutofit/>
          </a:bodyPr>
          <a:lstStyle/>
          <a:p>
            <a:pPr algn="l"/>
            <a:r>
              <a:rPr lang="en-US" sz="2400" dirty="0"/>
              <a:t>Plot Plan </a:t>
            </a:r>
            <a:r>
              <a:rPr lang="en-US" sz="2400" dirty="0" smtClean="0"/>
              <a:t>drawing </a:t>
            </a:r>
            <a:r>
              <a:rPr lang="en-US" sz="2400" dirty="0"/>
              <a:t>- Potential issues</a:t>
            </a:r>
          </a:p>
          <a:p>
            <a:pPr marL="457200" indent="-457200" algn="l">
              <a:buFont typeface="Arial" pitchFamily="34" charset="0"/>
              <a:buChar char="•"/>
            </a:pPr>
            <a:r>
              <a:rPr lang="en-US" sz="2400" dirty="0" smtClean="0">
                <a:solidFill>
                  <a:schemeClr val="tx1"/>
                </a:solidFill>
              </a:rPr>
              <a:t>Discrepancies </a:t>
            </a:r>
            <a:r>
              <a:rPr lang="en-US" sz="2400" dirty="0">
                <a:solidFill>
                  <a:schemeClr val="tx1"/>
                </a:solidFill>
              </a:rPr>
              <a:t>in roads and right of ways between old </a:t>
            </a:r>
            <a:r>
              <a:rPr lang="en-US" sz="2400" dirty="0" smtClean="0">
                <a:solidFill>
                  <a:schemeClr val="tx1"/>
                </a:solidFill>
              </a:rPr>
              <a:t>and </a:t>
            </a:r>
            <a:r>
              <a:rPr lang="en-US" sz="2400" dirty="0">
                <a:solidFill>
                  <a:schemeClr val="tx1"/>
                </a:solidFill>
              </a:rPr>
              <a:t>current </a:t>
            </a:r>
            <a:r>
              <a:rPr lang="en-US" sz="2400" dirty="0" smtClean="0">
                <a:solidFill>
                  <a:schemeClr val="tx1"/>
                </a:solidFill>
              </a:rPr>
              <a:t>surveys</a:t>
            </a:r>
            <a:endParaRPr lang="en-US" sz="2400" dirty="0">
              <a:solidFill>
                <a:schemeClr val="tx1"/>
              </a:solidFill>
            </a:endParaRPr>
          </a:p>
        </p:txBody>
      </p:sp>
      <p:pic>
        <p:nvPicPr>
          <p:cNvPr id="5" name="Picture 2" descr="D:\Users\sgriffin\Pictures\SPC-Logo-2012-With Tagline_Transparenc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7771" y="152400"/>
            <a:ext cx="1041429" cy="54885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D:\Users\sgriffin\Pictures\State of Georgia Sea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5800" y="152400"/>
            <a:ext cx="686415" cy="68092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35706"/>
          <a:stretch/>
        </p:blipFill>
        <p:spPr bwMode="auto">
          <a:xfrm>
            <a:off x="5405453" y="2994408"/>
            <a:ext cx="2521329" cy="3787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t="26715"/>
          <a:stretch/>
        </p:blipFill>
        <p:spPr bwMode="auto">
          <a:xfrm>
            <a:off x="2401893" y="2994409"/>
            <a:ext cx="2793218" cy="3787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Left Arrow 8"/>
          <p:cNvSpPr/>
          <p:nvPr/>
        </p:nvSpPr>
        <p:spPr>
          <a:xfrm>
            <a:off x="6608967" y="5081496"/>
            <a:ext cx="1981200" cy="162410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Road as built</a:t>
            </a:r>
          </a:p>
          <a:p>
            <a:pPr algn="ctr"/>
            <a:r>
              <a:rPr lang="en-US" sz="1600" dirty="0" smtClean="0"/>
              <a:t>Notice road was straightened</a:t>
            </a:r>
            <a:endParaRPr lang="en-US" sz="1600" dirty="0"/>
          </a:p>
        </p:txBody>
      </p:sp>
      <p:sp>
        <p:nvSpPr>
          <p:cNvPr id="10" name="Line Callout 2 9"/>
          <p:cNvSpPr/>
          <p:nvPr/>
        </p:nvSpPr>
        <p:spPr>
          <a:xfrm>
            <a:off x="6785764" y="1767038"/>
            <a:ext cx="2282036" cy="2454741"/>
          </a:xfrm>
          <a:prstGeom prst="borderCallout2">
            <a:avLst>
              <a:gd name="adj1" fmla="val 18750"/>
              <a:gd name="adj2" fmla="val 93"/>
              <a:gd name="adj3" fmla="val 18750"/>
              <a:gd name="adj4" fmla="val -16667"/>
              <a:gd name="adj5" fmla="val 109080"/>
              <a:gd name="adj6" fmla="val -10858"/>
            </a:avLst>
          </a:prstGeom>
          <a:ln w="4445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t>Notice distance between parking lot curb &amp; road.</a:t>
            </a:r>
          </a:p>
          <a:p>
            <a:endParaRPr lang="en-US" sz="1600" dirty="0" smtClean="0"/>
          </a:p>
          <a:p>
            <a:r>
              <a:rPr lang="en-US" sz="1600" dirty="0" smtClean="0"/>
              <a:t>Had to be sure property line was correct since road changed, and be sure we had permission to make improvements within ROW</a:t>
            </a:r>
            <a:endParaRPr lang="en-US" sz="1600" dirty="0"/>
          </a:p>
        </p:txBody>
      </p:sp>
      <p:sp>
        <p:nvSpPr>
          <p:cNvPr id="11" name="Right Arrow 10"/>
          <p:cNvSpPr/>
          <p:nvPr/>
        </p:nvSpPr>
        <p:spPr>
          <a:xfrm>
            <a:off x="2057400" y="5006360"/>
            <a:ext cx="2514601" cy="17754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Proposed Road</a:t>
            </a:r>
          </a:p>
          <a:p>
            <a:pPr algn="ctr"/>
            <a:r>
              <a:rPr lang="en-US" sz="1400" dirty="0" smtClean="0"/>
              <a:t>ROW was property line</a:t>
            </a:r>
          </a:p>
          <a:p>
            <a:pPr algn="ctr"/>
            <a:r>
              <a:rPr lang="en-US" sz="1400" dirty="0" smtClean="0"/>
              <a:t>Notice curvature in road</a:t>
            </a:r>
            <a:endParaRPr lang="en-US" sz="1400" dirty="0"/>
          </a:p>
        </p:txBody>
      </p:sp>
    </p:spTree>
    <p:extLst>
      <p:ext uri="{BB962C8B-B14F-4D97-AF65-F5344CB8AC3E}">
        <p14:creationId xmlns:p14="http://schemas.microsoft.com/office/powerpoint/2010/main" val="49666758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52400"/>
            <a:ext cx="6400800" cy="1470025"/>
          </a:xfrm>
        </p:spPr>
        <p:txBody>
          <a:bodyPr/>
          <a:lstStyle/>
          <a:p>
            <a:r>
              <a:rPr lang="en-US" dirty="0" smtClean="0"/>
              <a:t>Analysis</a:t>
            </a:r>
            <a:endParaRPr lang="en-US" dirty="0"/>
          </a:p>
        </p:txBody>
      </p:sp>
      <p:sp>
        <p:nvSpPr>
          <p:cNvPr id="3" name="Subtitle 2"/>
          <p:cNvSpPr>
            <a:spLocks noGrp="1"/>
          </p:cNvSpPr>
          <p:nvPr>
            <p:ph type="subTitle" idx="1"/>
          </p:nvPr>
        </p:nvSpPr>
        <p:spPr>
          <a:xfrm>
            <a:off x="5257800" y="1600200"/>
            <a:ext cx="3733800" cy="5029200"/>
          </a:xfrm>
        </p:spPr>
        <p:txBody>
          <a:bodyPr>
            <a:normAutofit/>
          </a:bodyPr>
          <a:lstStyle/>
          <a:p>
            <a:pPr algn="l"/>
            <a:r>
              <a:rPr lang="en-US" sz="2400" dirty="0"/>
              <a:t>Plot Plan drawing </a:t>
            </a:r>
            <a:endParaRPr lang="en-US" sz="2400" dirty="0" smtClean="0"/>
          </a:p>
          <a:p>
            <a:pPr algn="l"/>
            <a:r>
              <a:rPr lang="en-US" sz="2400" dirty="0" smtClean="0"/>
              <a:t>- </a:t>
            </a:r>
            <a:r>
              <a:rPr lang="en-US" sz="2400" dirty="0"/>
              <a:t>Potential issues</a:t>
            </a:r>
          </a:p>
          <a:p>
            <a:pPr marL="457200" indent="-457200" algn="l">
              <a:buFont typeface="Arial" pitchFamily="34" charset="0"/>
              <a:buChar char="•"/>
            </a:pPr>
            <a:r>
              <a:rPr lang="en-US" sz="2400" dirty="0" smtClean="0"/>
              <a:t>Gaps </a:t>
            </a:r>
            <a:r>
              <a:rPr lang="en-US" sz="2400" dirty="0"/>
              <a:t>between property lines, leaving landlocked property not under State ownership, within the Project site</a:t>
            </a:r>
          </a:p>
        </p:txBody>
      </p:sp>
      <p:pic>
        <p:nvPicPr>
          <p:cNvPr id="5" name="Picture 2" descr="D:\Users\sgriffin\Pictures\SPC-Logo-2012-With Tagline_Transparenc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7771" y="152400"/>
            <a:ext cx="1041429" cy="54885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D:\Users\sgriffin\Pictures\State of Georgia Sea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5800" y="152400"/>
            <a:ext cx="686415" cy="68092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4723" y="1385004"/>
            <a:ext cx="4964554" cy="48150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ight Arrow 7"/>
          <p:cNvSpPr/>
          <p:nvPr/>
        </p:nvSpPr>
        <p:spPr>
          <a:xfrm>
            <a:off x="228600" y="2625166"/>
            <a:ext cx="2514600" cy="9425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Inholding at</a:t>
            </a:r>
          </a:p>
          <a:p>
            <a:pPr algn="ctr"/>
            <a:r>
              <a:rPr lang="en-US" sz="1600" dirty="0" smtClean="0"/>
              <a:t>Sheffield WMA</a:t>
            </a:r>
            <a:endParaRPr lang="en-US" sz="1600" dirty="0"/>
          </a:p>
        </p:txBody>
      </p:sp>
      <p:cxnSp>
        <p:nvCxnSpPr>
          <p:cNvPr id="10" name="Straight Arrow Connector 9"/>
          <p:cNvCxnSpPr/>
          <p:nvPr/>
        </p:nvCxnSpPr>
        <p:spPr>
          <a:xfrm flipV="1">
            <a:off x="2145565" y="4668296"/>
            <a:ext cx="2959835" cy="100417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2133600" y="5715000"/>
            <a:ext cx="1790700" cy="59919"/>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flipV="1">
            <a:off x="1600200" y="4114800"/>
            <a:ext cx="533400" cy="158185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2133600" y="2139211"/>
            <a:ext cx="2133600" cy="353520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76200" y="5572780"/>
            <a:ext cx="2129429" cy="523220"/>
          </a:xfrm>
          <a:prstGeom prst="rect">
            <a:avLst/>
          </a:prstGeom>
          <a:solidFill>
            <a:schemeClr val="accent1"/>
          </a:solidFill>
        </p:spPr>
        <p:txBody>
          <a:bodyPr wrap="none" rtlCol="0">
            <a:spAutoFit/>
          </a:bodyPr>
          <a:lstStyle/>
          <a:p>
            <a:r>
              <a:rPr lang="en-US" sz="1400" dirty="0" smtClean="0"/>
              <a:t>Surrounded on all sides</a:t>
            </a:r>
          </a:p>
          <a:p>
            <a:r>
              <a:rPr lang="en-US" sz="1400" dirty="0" smtClean="0"/>
              <a:t>by State Owned Property</a:t>
            </a:r>
            <a:endParaRPr lang="en-US" sz="1400" dirty="0"/>
          </a:p>
        </p:txBody>
      </p:sp>
    </p:spTree>
    <p:extLst>
      <p:ext uri="{BB962C8B-B14F-4D97-AF65-F5344CB8AC3E}">
        <p14:creationId xmlns:p14="http://schemas.microsoft.com/office/powerpoint/2010/main" val="42463819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52400"/>
            <a:ext cx="6400800" cy="1470025"/>
          </a:xfrm>
        </p:spPr>
        <p:txBody>
          <a:bodyPr/>
          <a:lstStyle/>
          <a:p>
            <a:r>
              <a:rPr lang="en-US" dirty="0" smtClean="0"/>
              <a:t>Analysis</a:t>
            </a:r>
            <a:endParaRPr lang="en-US" dirty="0"/>
          </a:p>
        </p:txBody>
      </p:sp>
      <p:sp>
        <p:nvSpPr>
          <p:cNvPr id="3" name="Subtitle 2"/>
          <p:cNvSpPr>
            <a:spLocks noGrp="1"/>
          </p:cNvSpPr>
          <p:nvPr>
            <p:ph type="subTitle" idx="1"/>
          </p:nvPr>
        </p:nvSpPr>
        <p:spPr>
          <a:xfrm>
            <a:off x="457200" y="1600200"/>
            <a:ext cx="8229600" cy="5029200"/>
          </a:xfrm>
        </p:spPr>
        <p:txBody>
          <a:bodyPr>
            <a:normAutofit/>
          </a:bodyPr>
          <a:lstStyle/>
          <a:p>
            <a:pPr algn="l"/>
            <a:r>
              <a:rPr lang="en-US" dirty="0"/>
              <a:t>Plot Plan drawing </a:t>
            </a:r>
            <a:r>
              <a:rPr lang="en-US" dirty="0" smtClean="0"/>
              <a:t>– Granting of RLA’s &amp; Easements</a:t>
            </a:r>
            <a:endParaRPr lang="en-US" dirty="0"/>
          </a:p>
          <a:p>
            <a:pPr marL="457200" indent="-457200" algn="l">
              <a:buFont typeface="Arial" pitchFamily="34" charset="0"/>
              <a:buChar char="•"/>
            </a:pPr>
            <a:r>
              <a:rPr lang="en-US" dirty="0" smtClean="0"/>
              <a:t>Almost every project will require utilities to come on State owned property</a:t>
            </a:r>
          </a:p>
          <a:p>
            <a:pPr marL="457200" indent="-457200" algn="l">
              <a:buFont typeface="Arial" pitchFamily="34" charset="0"/>
              <a:buChar char="•"/>
            </a:pPr>
            <a:r>
              <a:rPr lang="en-US" dirty="0" smtClean="0"/>
              <a:t>A lot of concern has been placed on when an RLA is needed and when an Easement must be issued</a:t>
            </a:r>
            <a:endParaRPr lang="en-US" dirty="0"/>
          </a:p>
        </p:txBody>
      </p:sp>
      <p:pic>
        <p:nvPicPr>
          <p:cNvPr id="5" name="Picture 2" descr="D:\Users\sgriffin\Pictures\SPC-Logo-2012-With Tagline_Transparenc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7771" y="152400"/>
            <a:ext cx="1041429" cy="54885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D:\Users\sgriffin\Pictures\State of Georgia Sea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5800" y="152400"/>
            <a:ext cx="686415" cy="680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159124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52400"/>
            <a:ext cx="6400800" cy="1470025"/>
          </a:xfrm>
        </p:spPr>
        <p:txBody>
          <a:bodyPr/>
          <a:lstStyle/>
          <a:p>
            <a:r>
              <a:rPr lang="en-US" dirty="0" smtClean="0"/>
              <a:t>RLA’s &amp; Easements</a:t>
            </a:r>
            <a:endParaRPr lang="en-US" dirty="0"/>
          </a:p>
        </p:txBody>
      </p:sp>
      <p:sp>
        <p:nvSpPr>
          <p:cNvPr id="3" name="Subtitle 2"/>
          <p:cNvSpPr>
            <a:spLocks noGrp="1"/>
          </p:cNvSpPr>
          <p:nvPr>
            <p:ph type="subTitle" idx="1"/>
          </p:nvPr>
        </p:nvSpPr>
        <p:spPr>
          <a:xfrm>
            <a:off x="457200" y="1600200"/>
            <a:ext cx="8229600" cy="5029200"/>
          </a:xfrm>
        </p:spPr>
        <p:txBody>
          <a:bodyPr>
            <a:normAutofit/>
          </a:bodyPr>
          <a:lstStyle/>
          <a:p>
            <a:pPr algn="l"/>
            <a:r>
              <a:rPr lang="en-US" dirty="0" smtClean="0"/>
              <a:t>RLA &amp; Easement – when they’re needed</a:t>
            </a:r>
            <a:endParaRPr lang="en-US" dirty="0"/>
          </a:p>
          <a:p>
            <a:pPr marL="457200" indent="-457200" algn="l">
              <a:buFont typeface="Arial" pitchFamily="34" charset="0"/>
              <a:buChar char="•"/>
            </a:pPr>
            <a:r>
              <a:rPr lang="en-US" dirty="0" smtClean="0"/>
              <a:t>If any party </a:t>
            </a:r>
            <a:r>
              <a:rPr lang="en-US" b="1" u="sng" dirty="0" smtClean="0"/>
              <a:t>not under c0ntract</a:t>
            </a:r>
            <a:r>
              <a:rPr lang="en-US" dirty="0" smtClean="0"/>
              <a:t> with the General Contractor needs to come on State owned property to do work (install or upgrade utility service), a RLA </a:t>
            </a:r>
            <a:r>
              <a:rPr lang="en-US" b="1" u="sng" dirty="0" smtClean="0"/>
              <a:t>is required.</a:t>
            </a:r>
            <a:endParaRPr lang="en-US" dirty="0" smtClean="0"/>
          </a:p>
          <a:p>
            <a:pPr marL="457200" indent="-457200" algn="l">
              <a:buFont typeface="Arial" pitchFamily="34" charset="0"/>
              <a:buChar char="•"/>
            </a:pPr>
            <a:r>
              <a:rPr lang="en-US" dirty="0" smtClean="0"/>
              <a:t>If any party </a:t>
            </a:r>
            <a:r>
              <a:rPr lang="en-US" b="1" u="sng" dirty="0" smtClean="0"/>
              <a:t>will retain an interest/ownership</a:t>
            </a:r>
            <a:r>
              <a:rPr lang="en-US" dirty="0" smtClean="0"/>
              <a:t> of facilities placed on State owned property (meaning the utility owns and/or maintains the lines or equipment), an </a:t>
            </a:r>
            <a:r>
              <a:rPr lang="en-US" b="1" u="sng" dirty="0" smtClean="0"/>
              <a:t>RLA and Easement must be requested</a:t>
            </a:r>
            <a:endParaRPr lang="en-US" b="1" u="sng" dirty="0"/>
          </a:p>
        </p:txBody>
      </p:sp>
      <p:pic>
        <p:nvPicPr>
          <p:cNvPr id="5" name="Picture 2" descr="D:\Users\sgriffin\Pictures\SPC-Logo-2012-With Tagline_Transparenc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7771" y="152400"/>
            <a:ext cx="1041429" cy="54885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D:\Users\sgriffin\Pictures\State of Georgia Sea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5800" y="152400"/>
            <a:ext cx="686415" cy="680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01686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7771" y="152400"/>
            <a:ext cx="8128029" cy="1470025"/>
          </a:xfrm>
        </p:spPr>
        <p:txBody>
          <a:bodyPr>
            <a:noAutofit/>
          </a:bodyPr>
          <a:lstStyle/>
          <a:p>
            <a:r>
              <a:rPr lang="en-US" dirty="0" smtClean="0"/>
              <a:t>Subject to Certification</a:t>
            </a:r>
            <a:endParaRPr lang="en-US" dirty="0"/>
          </a:p>
        </p:txBody>
      </p:sp>
      <p:sp>
        <p:nvSpPr>
          <p:cNvPr id="3" name="Subtitle 2"/>
          <p:cNvSpPr>
            <a:spLocks noGrp="1"/>
          </p:cNvSpPr>
          <p:nvPr>
            <p:ph type="subTitle" idx="1"/>
          </p:nvPr>
        </p:nvSpPr>
        <p:spPr>
          <a:xfrm>
            <a:off x="457200" y="1600200"/>
            <a:ext cx="8229600" cy="5029200"/>
          </a:xfrm>
        </p:spPr>
        <p:txBody>
          <a:bodyPr/>
          <a:lstStyle/>
          <a:p>
            <a:pPr algn="l"/>
            <a:r>
              <a:rPr lang="en-US" dirty="0" smtClean="0">
                <a:solidFill>
                  <a:schemeClr val="tx1"/>
                </a:solidFill>
              </a:rPr>
              <a:t>Properties meeting </a:t>
            </a:r>
            <a:r>
              <a:rPr lang="en-US" b="1" u="sng" dirty="0">
                <a:solidFill>
                  <a:schemeClr val="tx1"/>
                </a:solidFill>
              </a:rPr>
              <a:t>any</a:t>
            </a:r>
            <a:r>
              <a:rPr lang="en-US" dirty="0">
                <a:solidFill>
                  <a:schemeClr val="tx1"/>
                </a:solidFill>
              </a:rPr>
              <a:t> of the following tests </a:t>
            </a:r>
            <a:r>
              <a:rPr lang="en-US" dirty="0" smtClean="0">
                <a:solidFill>
                  <a:schemeClr val="tx1"/>
                </a:solidFill>
              </a:rPr>
              <a:t>are required to obtain Certification prior to commencing any construction activity</a:t>
            </a:r>
          </a:p>
          <a:p>
            <a:pPr marL="457200" indent="-457200" algn="l">
              <a:buFont typeface="Arial" pitchFamily="34" charset="0"/>
              <a:buChar char="•"/>
            </a:pPr>
            <a:r>
              <a:rPr lang="en-US" dirty="0" smtClean="0">
                <a:solidFill>
                  <a:schemeClr val="tx1"/>
                </a:solidFill>
              </a:rPr>
              <a:t>Any project utilizing G. O. (General Obligation) Bonds</a:t>
            </a:r>
          </a:p>
          <a:p>
            <a:pPr marL="457200" indent="-457200" algn="l">
              <a:buFont typeface="Arial" pitchFamily="34" charset="0"/>
              <a:buChar char="•"/>
            </a:pPr>
            <a:r>
              <a:rPr lang="en-US" dirty="0" smtClean="0">
                <a:solidFill>
                  <a:schemeClr val="tx1"/>
                </a:solidFill>
              </a:rPr>
              <a:t>Any project exceeding $1,000,000 in design and construction costs</a:t>
            </a:r>
            <a:endParaRPr lang="en-US" dirty="0">
              <a:solidFill>
                <a:schemeClr val="tx1"/>
              </a:solidFill>
            </a:endParaRPr>
          </a:p>
        </p:txBody>
      </p:sp>
      <p:pic>
        <p:nvPicPr>
          <p:cNvPr id="7" name="Picture 2" descr="D:\Users\sgriffin\Pictures\SPC-Logo-2012-With Tagline_Transparenc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7771" y="152400"/>
            <a:ext cx="1041429" cy="54885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D:\Users\sgriffin\Pictures\State of Georgia Sea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5800" y="152400"/>
            <a:ext cx="686415" cy="680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944434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52400"/>
            <a:ext cx="6400800" cy="1470025"/>
          </a:xfrm>
        </p:spPr>
        <p:txBody>
          <a:bodyPr/>
          <a:lstStyle/>
          <a:p>
            <a:r>
              <a:rPr lang="en-US" dirty="0"/>
              <a:t>RLA’s &amp; Easements</a:t>
            </a:r>
          </a:p>
        </p:txBody>
      </p:sp>
      <p:sp>
        <p:nvSpPr>
          <p:cNvPr id="3" name="Subtitle 2"/>
          <p:cNvSpPr>
            <a:spLocks noGrp="1"/>
          </p:cNvSpPr>
          <p:nvPr>
            <p:ph type="subTitle" idx="1"/>
          </p:nvPr>
        </p:nvSpPr>
        <p:spPr>
          <a:xfrm>
            <a:off x="457200" y="1600200"/>
            <a:ext cx="8229600" cy="5029200"/>
          </a:xfrm>
        </p:spPr>
        <p:txBody>
          <a:bodyPr>
            <a:normAutofit/>
          </a:bodyPr>
          <a:lstStyle/>
          <a:p>
            <a:pPr algn="l"/>
            <a:r>
              <a:rPr lang="en-US" dirty="0" smtClean="0"/>
              <a:t>RLA &amp; Easement - </a:t>
            </a:r>
            <a:r>
              <a:rPr lang="en-US" dirty="0"/>
              <a:t>when they’re needed</a:t>
            </a:r>
          </a:p>
          <a:p>
            <a:pPr marL="457200" indent="-457200" algn="l">
              <a:buFont typeface="Arial" pitchFamily="34" charset="0"/>
              <a:buChar char="•"/>
            </a:pPr>
            <a:r>
              <a:rPr lang="en-US" dirty="0" smtClean="0"/>
              <a:t>Almost </a:t>
            </a:r>
            <a:r>
              <a:rPr lang="en-US" b="1" u="sng" dirty="0" smtClean="0"/>
              <a:t>every utility</a:t>
            </a:r>
            <a:r>
              <a:rPr lang="en-US" dirty="0" smtClean="0"/>
              <a:t> line will need an easement</a:t>
            </a:r>
          </a:p>
          <a:p>
            <a:pPr marL="457200" indent="-457200" algn="l">
              <a:buFont typeface="Arial" pitchFamily="34" charset="0"/>
              <a:buChar char="•"/>
            </a:pPr>
            <a:r>
              <a:rPr lang="en-US" dirty="0" smtClean="0"/>
              <a:t>The rare exception is if the State/Agency will own, inspect, maintain and repair the utility line.  Large college and hospital campuses are the most common scenarios where this situation exists.</a:t>
            </a:r>
            <a:endParaRPr lang="en-US" dirty="0"/>
          </a:p>
        </p:txBody>
      </p:sp>
      <p:pic>
        <p:nvPicPr>
          <p:cNvPr id="5" name="Picture 2" descr="D:\Users\sgriffin\Pictures\SPC-Logo-2012-With Tagline_Transparenc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7771" y="152400"/>
            <a:ext cx="1041429" cy="54885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D:\Users\sgriffin\Pictures\State of Georgia Sea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5800" y="152400"/>
            <a:ext cx="686415" cy="680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989322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52400"/>
            <a:ext cx="6400800" cy="1470025"/>
          </a:xfrm>
        </p:spPr>
        <p:txBody>
          <a:bodyPr/>
          <a:lstStyle/>
          <a:p>
            <a:r>
              <a:rPr lang="en-US" dirty="0"/>
              <a:t>RLA’s &amp; Easements</a:t>
            </a:r>
          </a:p>
        </p:txBody>
      </p:sp>
      <p:sp>
        <p:nvSpPr>
          <p:cNvPr id="3" name="Subtitle 2"/>
          <p:cNvSpPr>
            <a:spLocks noGrp="1"/>
          </p:cNvSpPr>
          <p:nvPr>
            <p:ph type="subTitle" idx="1"/>
          </p:nvPr>
        </p:nvSpPr>
        <p:spPr>
          <a:xfrm>
            <a:off x="457200" y="1600200"/>
            <a:ext cx="8229600" cy="5029200"/>
          </a:xfrm>
        </p:spPr>
        <p:txBody>
          <a:bodyPr>
            <a:normAutofit fontScale="92500" lnSpcReduction="10000"/>
          </a:bodyPr>
          <a:lstStyle/>
          <a:p>
            <a:pPr algn="l"/>
            <a:r>
              <a:rPr lang="en-US" dirty="0" smtClean="0"/>
              <a:t>RLA &amp; Easement – process</a:t>
            </a:r>
          </a:p>
          <a:p>
            <a:pPr algn="l"/>
            <a:r>
              <a:rPr lang="en-US" dirty="0" smtClean="0"/>
              <a:t>It’s noted that the State can’t FORCE a utility to request an RLA or Easement.  To address this reality, a process has been outlined.</a:t>
            </a:r>
          </a:p>
          <a:p>
            <a:pPr marL="514350" indent="-514350" algn="l">
              <a:buFont typeface="+mj-lt"/>
              <a:buAutoNum type="arabicPeriod"/>
            </a:pPr>
            <a:r>
              <a:rPr lang="en-US" dirty="0" smtClean="0"/>
              <a:t>Custodial Agency notifies utility that they need to request an RLA &amp; Easement</a:t>
            </a:r>
          </a:p>
          <a:p>
            <a:pPr marL="514350" indent="-514350" algn="l">
              <a:buFont typeface="+mj-lt"/>
              <a:buAutoNum type="arabicPeriod"/>
            </a:pPr>
            <a:r>
              <a:rPr lang="en-US" dirty="0" smtClean="0"/>
              <a:t>If utility refuses, is uncooperative or unresponsive, Custodial Agency sends a certified letter with return receipt to utility</a:t>
            </a:r>
          </a:p>
          <a:p>
            <a:pPr marL="514350" indent="-514350" algn="l">
              <a:buFont typeface="+mj-lt"/>
              <a:buAutoNum type="arabicPeriod"/>
            </a:pPr>
            <a:r>
              <a:rPr lang="en-US" dirty="0" smtClean="0"/>
              <a:t>If utility still refuses, Custodial Agency retains a copy of certified letter and mail receipt for their records, and forwards a copy of the letter and receipt to SPC to keep on file</a:t>
            </a:r>
            <a:endParaRPr lang="en-US" dirty="0"/>
          </a:p>
        </p:txBody>
      </p:sp>
      <p:pic>
        <p:nvPicPr>
          <p:cNvPr id="5" name="Picture 2" descr="D:\Users\sgriffin\Pictures\SPC-Logo-2012-With Tagline_Transparenc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7771" y="152400"/>
            <a:ext cx="1041429" cy="54885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D:\Users\sgriffin\Pictures\State of Georgia Sea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5800" y="152400"/>
            <a:ext cx="686415" cy="680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902228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52400"/>
            <a:ext cx="6400800" cy="1470025"/>
          </a:xfrm>
        </p:spPr>
        <p:txBody>
          <a:bodyPr/>
          <a:lstStyle/>
          <a:p>
            <a:r>
              <a:rPr lang="en-US" dirty="0"/>
              <a:t>RLA’s &amp; Easements</a:t>
            </a:r>
          </a:p>
        </p:txBody>
      </p:sp>
      <p:sp>
        <p:nvSpPr>
          <p:cNvPr id="3" name="Subtitle 2"/>
          <p:cNvSpPr>
            <a:spLocks noGrp="1"/>
          </p:cNvSpPr>
          <p:nvPr>
            <p:ph type="subTitle" idx="1"/>
          </p:nvPr>
        </p:nvSpPr>
        <p:spPr>
          <a:xfrm>
            <a:off x="457200" y="1600200"/>
            <a:ext cx="8229600" cy="5029200"/>
          </a:xfrm>
        </p:spPr>
        <p:txBody>
          <a:bodyPr>
            <a:normAutofit/>
          </a:bodyPr>
          <a:lstStyle/>
          <a:p>
            <a:pPr algn="l"/>
            <a:r>
              <a:rPr lang="en-US" dirty="0" smtClean="0"/>
              <a:t>RLA &amp; Easement - requirements for Certification</a:t>
            </a:r>
          </a:p>
          <a:p>
            <a:pPr marL="457200" indent="-457200" algn="l">
              <a:buFont typeface="Arial" pitchFamily="34" charset="0"/>
              <a:buChar char="•"/>
            </a:pPr>
            <a:r>
              <a:rPr lang="en-US" dirty="0" smtClean="0"/>
              <a:t>At the present time, RLA &amp; Easement requests are not required for Certification Requests</a:t>
            </a:r>
          </a:p>
          <a:p>
            <a:pPr marL="457200" indent="-457200" algn="l">
              <a:buFont typeface="Arial" pitchFamily="34" charset="0"/>
              <a:buChar char="•"/>
            </a:pPr>
            <a:r>
              <a:rPr lang="en-US" dirty="0"/>
              <a:t>I</a:t>
            </a:r>
            <a:r>
              <a:rPr lang="en-US" dirty="0" smtClean="0"/>
              <a:t>f SPC feels an agency is not actively pursuing RLA’s &amp; Easement’s for their projects, they may require an agency to submit RLA &amp; Easement requests before clearing a project for Certification</a:t>
            </a:r>
            <a:endParaRPr lang="en-US" dirty="0"/>
          </a:p>
        </p:txBody>
      </p:sp>
      <p:pic>
        <p:nvPicPr>
          <p:cNvPr id="5" name="Picture 2" descr="D:\Users\sgriffin\Pictures\SPC-Logo-2012-With Tagline_Transparenc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7771" y="152400"/>
            <a:ext cx="1041429" cy="54885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D:\Users\sgriffin\Pictures\State of Georgia Sea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5800" y="152400"/>
            <a:ext cx="686415" cy="680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064911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52400"/>
            <a:ext cx="6400800" cy="1470025"/>
          </a:xfrm>
        </p:spPr>
        <p:txBody>
          <a:bodyPr/>
          <a:lstStyle/>
          <a:p>
            <a:r>
              <a:rPr lang="en-US" dirty="0" smtClean="0"/>
              <a:t>Analysis</a:t>
            </a:r>
            <a:endParaRPr lang="en-US" dirty="0"/>
          </a:p>
        </p:txBody>
      </p:sp>
      <p:sp>
        <p:nvSpPr>
          <p:cNvPr id="3" name="Subtitle 2"/>
          <p:cNvSpPr>
            <a:spLocks noGrp="1"/>
          </p:cNvSpPr>
          <p:nvPr>
            <p:ph type="subTitle" idx="1"/>
          </p:nvPr>
        </p:nvSpPr>
        <p:spPr>
          <a:xfrm>
            <a:off x="5181600" y="1600200"/>
            <a:ext cx="3505200" cy="5029200"/>
          </a:xfrm>
        </p:spPr>
        <p:txBody>
          <a:bodyPr>
            <a:noAutofit/>
          </a:bodyPr>
          <a:lstStyle/>
          <a:p>
            <a:pPr algn="l"/>
            <a:r>
              <a:rPr lang="en-US" sz="2400" dirty="0">
                <a:solidFill>
                  <a:schemeClr val="tx1"/>
                </a:solidFill>
              </a:rPr>
              <a:t>Aerial Map</a:t>
            </a:r>
          </a:p>
          <a:p>
            <a:pPr marL="457200" indent="-457200" algn="l">
              <a:buFont typeface="Arial" pitchFamily="34" charset="0"/>
              <a:buChar char="•"/>
            </a:pPr>
            <a:r>
              <a:rPr lang="en-US" sz="2400" dirty="0">
                <a:solidFill>
                  <a:schemeClr val="tx1"/>
                </a:solidFill>
              </a:rPr>
              <a:t>Should </a:t>
            </a:r>
            <a:r>
              <a:rPr lang="en-US" sz="2400" dirty="0" smtClean="0">
                <a:solidFill>
                  <a:schemeClr val="tx1"/>
                </a:solidFill>
              </a:rPr>
              <a:t>show immediate </a:t>
            </a:r>
            <a:r>
              <a:rPr lang="en-US" sz="2400" dirty="0">
                <a:solidFill>
                  <a:schemeClr val="tx1"/>
                </a:solidFill>
              </a:rPr>
              <a:t>Project site</a:t>
            </a:r>
          </a:p>
          <a:p>
            <a:pPr marL="457200" indent="-457200" algn="l">
              <a:buFont typeface="Arial" pitchFamily="34" charset="0"/>
              <a:buChar char="•"/>
            </a:pPr>
            <a:r>
              <a:rPr lang="en-US" sz="2400" dirty="0">
                <a:solidFill>
                  <a:schemeClr val="tx1"/>
                </a:solidFill>
              </a:rPr>
              <a:t>Indicate </a:t>
            </a:r>
            <a:r>
              <a:rPr lang="en-US" sz="2400" dirty="0" smtClean="0">
                <a:solidFill>
                  <a:schemeClr val="tx1"/>
                </a:solidFill>
              </a:rPr>
              <a:t>location of proposed structures with </a:t>
            </a:r>
            <a:r>
              <a:rPr lang="en-US" sz="2400" dirty="0">
                <a:solidFill>
                  <a:schemeClr val="tx1"/>
                </a:solidFill>
              </a:rPr>
              <a:t>red dot, or white outline of building footprint</a:t>
            </a:r>
          </a:p>
          <a:p>
            <a:pPr marL="457200" indent="-457200" algn="l">
              <a:buFont typeface="Arial" pitchFamily="34" charset="0"/>
              <a:buChar char="•"/>
            </a:pPr>
            <a:r>
              <a:rPr lang="en-US" sz="2400" dirty="0">
                <a:solidFill>
                  <a:schemeClr val="tx1"/>
                </a:solidFill>
              </a:rPr>
              <a:t>Good resource for Aerial is Google Earth</a:t>
            </a:r>
          </a:p>
        </p:txBody>
      </p:sp>
      <p:pic>
        <p:nvPicPr>
          <p:cNvPr id="5" name="Picture 2" descr="D:\Users\sgriffin\Pictures\SPC-Logo-2012-With Tagline_Transparenc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7771" y="152400"/>
            <a:ext cx="1041429" cy="54885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D:\Users\sgriffin\Pictures\State of Georgia Sea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5800" y="152400"/>
            <a:ext cx="686415" cy="68092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243" y="1293864"/>
            <a:ext cx="5008556" cy="4804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Oval 8"/>
          <p:cNvSpPr/>
          <p:nvPr/>
        </p:nvSpPr>
        <p:spPr>
          <a:xfrm>
            <a:off x="2220785" y="3479742"/>
            <a:ext cx="156136" cy="12155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4878352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52400"/>
            <a:ext cx="6400800" cy="1470025"/>
          </a:xfrm>
        </p:spPr>
        <p:txBody>
          <a:bodyPr/>
          <a:lstStyle/>
          <a:p>
            <a:r>
              <a:rPr lang="en-US" dirty="0" smtClean="0"/>
              <a:t>Analysis</a:t>
            </a:r>
            <a:endParaRPr lang="en-US" dirty="0"/>
          </a:p>
        </p:txBody>
      </p:sp>
      <p:sp>
        <p:nvSpPr>
          <p:cNvPr id="3" name="Subtitle 2"/>
          <p:cNvSpPr>
            <a:spLocks noGrp="1"/>
          </p:cNvSpPr>
          <p:nvPr>
            <p:ph type="subTitle" idx="1"/>
          </p:nvPr>
        </p:nvSpPr>
        <p:spPr>
          <a:xfrm>
            <a:off x="5181600" y="1600200"/>
            <a:ext cx="3505200" cy="5029200"/>
          </a:xfrm>
        </p:spPr>
        <p:txBody>
          <a:bodyPr>
            <a:noAutofit/>
          </a:bodyPr>
          <a:lstStyle/>
          <a:p>
            <a:pPr algn="l"/>
            <a:r>
              <a:rPr lang="en-US" sz="2400" dirty="0">
                <a:solidFill>
                  <a:schemeClr val="tx1"/>
                </a:solidFill>
              </a:rPr>
              <a:t>Location Map</a:t>
            </a:r>
          </a:p>
          <a:p>
            <a:pPr marL="457200" indent="-457200" algn="l">
              <a:buFont typeface="Arial" pitchFamily="34" charset="0"/>
              <a:buChar char="•"/>
            </a:pPr>
            <a:r>
              <a:rPr lang="en-US" sz="2400" dirty="0">
                <a:solidFill>
                  <a:schemeClr val="tx1"/>
                </a:solidFill>
              </a:rPr>
              <a:t>Scaled to County level</a:t>
            </a:r>
          </a:p>
          <a:p>
            <a:pPr marL="457200" indent="-457200" algn="l">
              <a:buFont typeface="Arial" pitchFamily="34" charset="0"/>
              <a:buChar char="•"/>
            </a:pPr>
            <a:r>
              <a:rPr lang="en-US" sz="2400" dirty="0">
                <a:solidFill>
                  <a:schemeClr val="tx1"/>
                </a:solidFill>
              </a:rPr>
              <a:t>Indicate with red dot (large enough to see) project site</a:t>
            </a:r>
          </a:p>
          <a:p>
            <a:pPr marL="457200" indent="-457200" algn="l">
              <a:buFont typeface="Arial" pitchFamily="34" charset="0"/>
              <a:buChar char="•"/>
            </a:pPr>
            <a:r>
              <a:rPr lang="en-US" sz="2400" dirty="0">
                <a:solidFill>
                  <a:schemeClr val="tx1"/>
                </a:solidFill>
              </a:rPr>
              <a:t>Good resource is Google Earth or DOT County maps (large file size)</a:t>
            </a:r>
          </a:p>
        </p:txBody>
      </p:sp>
      <p:pic>
        <p:nvPicPr>
          <p:cNvPr id="5" name="Picture 2" descr="D:\Users\sgriffin\Pictures\SPC-Logo-2012-With Tagline_Transparenc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7771" y="152400"/>
            <a:ext cx="1041429" cy="54885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D:\Users\sgriffin\Pictures\State of Georgia Sea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5800" y="152400"/>
            <a:ext cx="686415" cy="68092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2463" t="21598" r="21373"/>
          <a:stretch/>
        </p:blipFill>
        <p:spPr bwMode="auto">
          <a:xfrm>
            <a:off x="177771" y="1371600"/>
            <a:ext cx="4863403" cy="4332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3669426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52400"/>
            <a:ext cx="6400800" cy="1470025"/>
          </a:xfrm>
        </p:spPr>
        <p:txBody>
          <a:bodyPr/>
          <a:lstStyle/>
          <a:p>
            <a:r>
              <a:rPr lang="en-US" dirty="0" smtClean="0"/>
              <a:t>Analysis</a:t>
            </a:r>
            <a:endParaRPr lang="en-US" dirty="0"/>
          </a:p>
        </p:txBody>
      </p:sp>
      <p:sp>
        <p:nvSpPr>
          <p:cNvPr id="3" name="Subtitle 2"/>
          <p:cNvSpPr>
            <a:spLocks noGrp="1"/>
          </p:cNvSpPr>
          <p:nvPr>
            <p:ph type="subTitle" idx="1"/>
          </p:nvPr>
        </p:nvSpPr>
        <p:spPr>
          <a:xfrm>
            <a:off x="457200" y="1600200"/>
            <a:ext cx="8229600" cy="5029200"/>
          </a:xfrm>
        </p:spPr>
        <p:txBody>
          <a:bodyPr>
            <a:noAutofit/>
          </a:bodyPr>
          <a:lstStyle/>
          <a:p>
            <a:pPr lvl="0" algn="l"/>
            <a:r>
              <a:rPr lang="en-US" dirty="0">
                <a:solidFill>
                  <a:schemeClr val="tx1"/>
                </a:solidFill>
              </a:rPr>
              <a:t>Analysis of As-Needed Documents</a:t>
            </a:r>
          </a:p>
          <a:p>
            <a:pPr marL="457200" indent="-457200" algn="l">
              <a:buFont typeface="Arial" pitchFamily="34" charset="0"/>
              <a:buChar char="•"/>
            </a:pPr>
            <a:r>
              <a:rPr lang="en-US" dirty="0">
                <a:solidFill>
                  <a:schemeClr val="tx1"/>
                </a:solidFill>
              </a:rPr>
              <a:t>Title </a:t>
            </a:r>
            <a:r>
              <a:rPr lang="en-US" dirty="0" smtClean="0">
                <a:solidFill>
                  <a:schemeClr val="tx1"/>
                </a:solidFill>
              </a:rPr>
              <a:t>Policy: If a title </a:t>
            </a:r>
            <a:r>
              <a:rPr lang="en-US" dirty="0">
                <a:solidFill>
                  <a:schemeClr val="tx1"/>
                </a:solidFill>
              </a:rPr>
              <a:t>policy was obtained during, or after </a:t>
            </a:r>
            <a:r>
              <a:rPr lang="en-US" dirty="0" smtClean="0">
                <a:solidFill>
                  <a:schemeClr val="tx1"/>
                </a:solidFill>
              </a:rPr>
              <a:t>acquisition, please provide a copy</a:t>
            </a:r>
            <a:endParaRPr lang="en-US" dirty="0">
              <a:solidFill>
                <a:schemeClr val="tx1"/>
              </a:solidFill>
            </a:endParaRPr>
          </a:p>
          <a:p>
            <a:pPr algn="l"/>
            <a:r>
              <a:rPr lang="en-US" dirty="0" smtClean="0">
                <a:solidFill>
                  <a:schemeClr val="tx1"/>
                </a:solidFill>
              </a:rPr>
              <a:t>*Title Policy may </a:t>
            </a:r>
            <a:r>
              <a:rPr lang="en-US" dirty="0">
                <a:solidFill>
                  <a:schemeClr val="tx1"/>
                </a:solidFill>
              </a:rPr>
              <a:t>be </a:t>
            </a:r>
            <a:r>
              <a:rPr lang="en-US" b="1" u="sng" dirty="0">
                <a:solidFill>
                  <a:schemeClr val="tx1"/>
                </a:solidFill>
              </a:rPr>
              <a:t>required</a:t>
            </a:r>
            <a:r>
              <a:rPr lang="en-US" dirty="0">
                <a:solidFill>
                  <a:schemeClr val="tx1"/>
                </a:solidFill>
              </a:rPr>
              <a:t> on complex properties or when a lack of complete information exists</a:t>
            </a:r>
          </a:p>
          <a:p>
            <a:pPr marL="342900" indent="-342900" algn="l">
              <a:buFont typeface="Arial" pitchFamily="34" charset="0"/>
              <a:buChar char="•"/>
            </a:pPr>
            <a:r>
              <a:rPr lang="en-US" sz="2400" dirty="0">
                <a:solidFill>
                  <a:schemeClr val="tx1"/>
                </a:solidFill>
              </a:rPr>
              <a:t>Examples would include </a:t>
            </a:r>
            <a:r>
              <a:rPr lang="en-US" sz="2400" dirty="0" smtClean="0">
                <a:solidFill>
                  <a:schemeClr val="tx1"/>
                </a:solidFill>
              </a:rPr>
              <a:t>certain Certifications on campuses like Georgia </a:t>
            </a:r>
            <a:r>
              <a:rPr lang="en-US" sz="2400" dirty="0">
                <a:solidFill>
                  <a:schemeClr val="tx1"/>
                </a:solidFill>
              </a:rPr>
              <a:t>Tech or Georgia State University where overlapping boundaries, incomplete boundaries, incomplete legal descriptions, unrecorded deeds, </a:t>
            </a:r>
            <a:r>
              <a:rPr lang="en-US" sz="2400" dirty="0" smtClean="0">
                <a:solidFill>
                  <a:schemeClr val="tx1"/>
                </a:solidFill>
              </a:rPr>
              <a:t>and breaks </a:t>
            </a:r>
            <a:r>
              <a:rPr lang="en-US" sz="2400" dirty="0">
                <a:solidFill>
                  <a:schemeClr val="tx1"/>
                </a:solidFill>
              </a:rPr>
              <a:t>in the chain of </a:t>
            </a:r>
            <a:r>
              <a:rPr lang="en-US" sz="2400" dirty="0" smtClean="0">
                <a:solidFill>
                  <a:schemeClr val="tx1"/>
                </a:solidFill>
              </a:rPr>
              <a:t>title </a:t>
            </a:r>
            <a:r>
              <a:rPr lang="en-US" sz="2400" dirty="0">
                <a:solidFill>
                  <a:schemeClr val="tx1"/>
                </a:solidFill>
              </a:rPr>
              <a:t>have been known to exist</a:t>
            </a:r>
          </a:p>
        </p:txBody>
      </p:sp>
      <p:pic>
        <p:nvPicPr>
          <p:cNvPr id="5" name="Picture 2" descr="D:\Users\sgriffin\Pictures\SPC-Logo-2012-With Tagline_Transparenc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7771" y="152400"/>
            <a:ext cx="1041429" cy="54885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D:\Users\sgriffin\Pictures\State of Georgia Sea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5800" y="152400"/>
            <a:ext cx="686415" cy="680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096547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52400"/>
            <a:ext cx="6400800" cy="1470025"/>
          </a:xfrm>
        </p:spPr>
        <p:txBody>
          <a:bodyPr/>
          <a:lstStyle/>
          <a:p>
            <a:r>
              <a:rPr lang="en-US" dirty="0" smtClean="0"/>
              <a:t>Analysis</a:t>
            </a:r>
            <a:endParaRPr lang="en-US" dirty="0"/>
          </a:p>
        </p:txBody>
      </p:sp>
      <p:sp>
        <p:nvSpPr>
          <p:cNvPr id="3" name="Subtitle 2"/>
          <p:cNvSpPr>
            <a:spLocks noGrp="1"/>
          </p:cNvSpPr>
          <p:nvPr>
            <p:ph type="subTitle" idx="1"/>
          </p:nvPr>
        </p:nvSpPr>
        <p:spPr>
          <a:xfrm>
            <a:off x="457200" y="1600200"/>
            <a:ext cx="8229600" cy="5029200"/>
          </a:xfrm>
        </p:spPr>
        <p:txBody>
          <a:bodyPr>
            <a:noAutofit/>
          </a:bodyPr>
          <a:lstStyle/>
          <a:p>
            <a:pPr lvl="0" algn="l"/>
            <a:r>
              <a:rPr lang="en-US" dirty="0">
                <a:solidFill>
                  <a:schemeClr val="tx1"/>
                </a:solidFill>
              </a:rPr>
              <a:t>Analysis of Additional Supporting Documents</a:t>
            </a:r>
          </a:p>
          <a:p>
            <a:pPr marL="457200" indent="-457200" algn="l">
              <a:buFont typeface="Arial" pitchFamily="34" charset="0"/>
              <a:buChar char="•"/>
            </a:pPr>
            <a:r>
              <a:rPr lang="en-US" dirty="0">
                <a:solidFill>
                  <a:schemeClr val="tx1"/>
                </a:solidFill>
              </a:rPr>
              <a:t>If additional documents are </a:t>
            </a:r>
            <a:r>
              <a:rPr lang="en-US" dirty="0" smtClean="0">
                <a:solidFill>
                  <a:schemeClr val="tx1"/>
                </a:solidFill>
              </a:rPr>
              <a:t>deemed necessary to give clarification to clouded issues</a:t>
            </a:r>
          </a:p>
          <a:p>
            <a:pPr marL="914400" lvl="1" indent="-457200" algn="l">
              <a:buFont typeface="Arial" pitchFamily="34" charset="0"/>
              <a:buChar char="•"/>
            </a:pPr>
            <a:r>
              <a:rPr lang="en-US" dirty="0" smtClean="0">
                <a:solidFill>
                  <a:schemeClr val="tx1"/>
                </a:solidFill>
              </a:rPr>
              <a:t>Submit </a:t>
            </a:r>
            <a:r>
              <a:rPr lang="en-US" dirty="0">
                <a:solidFill>
                  <a:schemeClr val="tx1"/>
                </a:solidFill>
              </a:rPr>
              <a:t>only the </a:t>
            </a:r>
            <a:r>
              <a:rPr lang="en-US" dirty="0" smtClean="0">
                <a:solidFill>
                  <a:schemeClr val="tx1"/>
                </a:solidFill>
              </a:rPr>
              <a:t>necessary documents.  </a:t>
            </a:r>
            <a:r>
              <a:rPr lang="en-US" b="1" u="sng" dirty="0" smtClean="0">
                <a:solidFill>
                  <a:schemeClr val="tx1"/>
                </a:solidFill>
              </a:rPr>
              <a:t>Please</a:t>
            </a:r>
            <a:r>
              <a:rPr lang="en-US" dirty="0" smtClean="0">
                <a:solidFill>
                  <a:schemeClr val="tx1"/>
                </a:solidFill>
              </a:rPr>
              <a:t> don’t send </a:t>
            </a:r>
            <a:r>
              <a:rPr lang="en-US" b="1" u="sng" dirty="0" smtClean="0">
                <a:solidFill>
                  <a:schemeClr val="tx1"/>
                </a:solidFill>
              </a:rPr>
              <a:t>300 pages</a:t>
            </a:r>
            <a:r>
              <a:rPr lang="en-US" dirty="0" smtClean="0">
                <a:solidFill>
                  <a:schemeClr val="tx1"/>
                </a:solidFill>
              </a:rPr>
              <a:t> of Design Drawings</a:t>
            </a:r>
          </a:p>
          <a:p>
            <a:pPr marL="914400" lvl="1" indent="-457200" algn="l">
              <a:buFont typeface="Arial" pitchFamily="34" charset="0"/>
              <a:buChar char="•"/>
            </a:pPr>
            <a:r>
              <a:rPr lang="en-US" dirty="0" smtClean="0">
                <a:solidFill>
                  <a:schemeClr val="tx1"/>
                </a:solidFill>
              </a:rPr>
              <a:t>Highlight </a:t>
            </a:r>
            <a:r>
              <a:rPr lang="en-US" dirty="0">
                <a:solidFill>
                  <a:schemeClr val="tx1"/>
                </a:solidFill>
              </a:rPr>
              <a:t>the </a:t>
            </a:r>
            <a:r>
              <a:rPr lang="en-US" dirty="0" smtClean="0">
                <a:solidFill>
                  <a:schemeClr val="tx1"/>
                </a:solidFill>
              </a:rPr>
              <a:t>area </a:t>
            </a:r>
            <a:r>
              <a:rPr lang="en-US" dirty="0">
                <a:solidFill>
                  <a:schemeClr val="tx1"/>
                </a:solidFill>
              </a:rPr>
              <a:t>of </a:t>
            </a:r>
            <a:r>
              <a:rPr lang="en-US" dirty="0" smtClean="0">
                <a:solidFill>
                  <a:schemeClr val="tx1"/>
                </a:solidFill>
              </a:rPr>
              <a:t>concern</a:t>
            </a:r>
          </a:p>
          <a:p>
            <a:pPr marL="914400" lvl="1" indent="-457200" algn="l">
              <a:buFont typeface="Arial" pitchFamily="34" charset="0"/>
              <a:buChar char="•"/>
            </a:pPr>
            <a:r>
              <a:rPr lang="en-US" b="1" u="sng" dirty="0" smtClean="0">
                <a:solidFill>
                  <a:schemeClr val="tx1"/>
                </a:solidFill>
              </a:rPr>
              <a:t>Make </a:t>
            </a:r>
            <a:r>
              <a:rPr lang="en-US" b="1" u="sng" dirty="0">
                <a:solidFill>
                  <a:schemeClr val="tx1"/>
                </a:solidFill>
              </a:rPr>
              <a:t>comments</a:t>
            </a:r>
            <a:r>
              <a:rPr lang="en-US" dirty="0">
                <a:solidFill>
                  <a:schemeClr val="tx1"/>
                </a:solidFill>
              </a:rPr>
              <a:t> </a:t>
            </a:r>
            <a:r>
              <a:rPr lang="en-US" dirty="0" smtClean="0">
                <a:solidFill>
                  <a:schemeClr val="tx1"/>
                </a:solidFill>
              </a:rPr>
              <a:t>to clarify or address concerns</a:t>
            </a:r>
            <a:endParaRPr lang="en-US" dirty="0">
              <a:solidFill>
                <a:schemeClr val="tx1"/>
              </a:solidFill>
            </a:endParaRPr>
          </a:p>
        </p:txBody>
      </p:sp>
      <p:pic>
        <p:nvPicPr>
          <p:cNvPr id="5" name="Picture 2" descr="D:\Users\sgriffin\Pictures\SPC-Logo-2012-With Tagline_Transparenc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7771" y="152400"/>
            <a:ext cx="1041429" cy="54885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D:\Users\sgriffin\Pictures\State of Georgia Sea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5800" y="152400"/>
            <a:ext cx="686415" cy="680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677092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52400"/>
            <a:ext cx="6400800" cy="1470025"/>
          </a:xfrm>
        </p:spPr>
        <p:txBody>
          <a:bodyPr/>
          <a:lstStyle/>
          <a:p>
            <a:r>
              <a:rPr lang="en-US" dirty="0" smtClean="0"/>
              <a:t>Analysis</a:t>
            </a:r>
            <a:endParaRPr lang="en-US" dirty="0"/>
          </a:p>
        </p:txBody>
      </p:sp>
      <p:sp>
        <p:nvSpPr>
          <p:cNvPr id="3" name="Subtitle 2"/>
          <p:cNvSpPr>
            <a:spLocks noGrp="1"/>
          </p:cNvSpPr>
          <p:nvPr>
            <p:ph type="subTitle" idx="1"/>
          </p:nvPr>
        </p:nvSpPr>
        <p:spPr>
          <a:xfrm>
            <a:off x="457200" y="1600200"/>
            <a:ext cx="8229600" cy="5029200"/>
          </a:xfrm>
        </p:spPr>
        <p:txBody>
          <a:bodyPr>
            <a:noAutofit/>
          </a:bodyPr>
          <a:lstStyle/>
          <a:p>
            <a:pPr lvl="0" algn="l"/>
            <a:r>
              <a:rPr lang="en-US" dirty="0">
                <a:solidFill>
                  <a:schemeClr val="tx1"/>
                </a:solidFill>
              </a:rPr>
              <a:t>Analysis of Additional Supporting Documents</a:t>
            </a:r>
          </a:p>
          <a:p>
            <a:pPr marL="457200" indent="-457200" algn="l">
              <a:buFont typeface="Arial" pitchFamily="34" charset="0"/>
              <a:buChar char="•"/>
            </a:pPr>
            <a:r>
              <a:rPr lang="en-US" dirty="0">
                <a:solidFill>
                  <a:schemeClr val="tx1"/>
                </a:solidFill>
              </a:rPr>
              <a:t>Common supporting documents include </a:t>
            </a:r>
            <a:endParaRPr lang="en-US" dirty="0" smtClean="0">
              <a:solidFill>
                <a:schemeClr val="tx1"/>
              </a:solidFill>
            </a:endParaRPr>
          </a:p>
          <a:p>
            <a:pPr marL="914400" lvl="1" indent="-457200" algn="l">
              <a:buFont typeface="Arial" pitchFamily="34" charset="0"/>
              <a:buChar char="•"/>
            </a:pPr>
            <a:r>
              <a:rPr lang="en-US" dirty="0" smtClean="0">
                <a:solidFill>
                  <a:schemeClr val="tx1"/>
                </a:solidFill>
              </a:rPr>
              <a:t>Civil drawings</a:t>
            </a:r>
          </a:p>
          <a:p>
            <a:pPr marL="914400" lvl="1" indent="-457200" algn="l">
              <a:buFont typeface="Arial" pitchFamily="34" charset="0"/>
              <a:buChar char="•"/>
            </a:pPr>
            <a:r>
              <a:rPr lang="en-US" dirty="0" smtClean="0">
                <a:solidFill>
                  <a:schemeClr val="tx1"/>
                </a:solidFill>
              </a:rPr>
              <a:t>Architectural drawings</a:t>
            </a:r>
          </a:p>
          <a:p>
            <a:pPr marL="914400" lvl="1" indent="-457200" algn="l">
              <a:buFont typeface="Arial" pitchFamily="34" charset="0"/>
              <a:buChar char="•"/>
            </a:pPr>
            <a:r>
              <a:rPr lang="en-US" dirty="0" smtClean="0">
                <a:solidFill>
                  <a:schemeClr val="tx1"/>
                </a:solidFill>
              </a:rPr>
              <a:t>Topographical Surveys</a:t>
            </a:r>
          </a:p>
          <a:p>
            <a:pPr marL="914400" lvl="1" indent="-457200" algn="l">
              <a:buFont typeface="Arial" pitchFamily="34" charset="0"/>
              <a:buChar char="•"/>
            </a:pPr>
            <a:r>
              <a:rPr lang="en-US" dirty="0" smtClean="0">
                <a:solidFill>
                  <a:schemeClr val="tx1"/>
                </a:solidFill>
              </a:rPr>
              <a:t>Erosion </a:t>
            </a:r>
            <a:r>
              <a:rPr lang="en-US" dirty="0">
                <a:solidFill>
                  <a:schemeClr val="tx1"/>
                </a:solidFill>
              </a:rPr>
              <a:t>&amp; Sediment Control drawings</a:t>
            </a:r>
          </a:p>
        </p:txBody>
      </p:sp>
      <p:pic>
        <p:nvPicPr>
          <p:cNvPr id="5" name="Picture 2" descr="D:\Users\sgriffin\Pictures\SPC-Logo-2012-With Tagline_Transparenc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7771" y="152400"/>
            <a:ext cx="1041429" cy="54885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D:\Users\sgriffin\Pictures\State of Georgia Sea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5800" y="152400"/>
            <a:ext cx="686415" cy="680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932329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52400"/>
            <a:ext cx="6400800" cy="1470025"/>
          </a:xfrm>
        </p:spPr>
        <p:txBody>
          <a:bodyPr>
            <a:normAutofit fontScale="90000"/>
          </a:bodyPr>
          <a:lstStyle/>
          <a:p>
            <a:r>
              <a:rPr lang="en-US" dirty="0" smtClean="0"/>
              <a:t>Off-Site Improvements</a:t>
            </a:r>
            <a:endParaRPr lang="en-US" dirty="0"/>
          </a:p>
        </p:txBody>
      </p:sp>
      <p:sp>
        <p:nvSpPr>
          <p:cNvPr id="3" name="Subtitle 2"/>
          <p:cNvSpPr>
            <a:spLocks noGrp="1"/>
          </p:cNvSpPr>
          <p:nvPr>
            <p:ph type="subTitle" idx="1"/>
          </p:nvPr>
        </p:nvSpPr>
        <p:spPr>
          <a:xfrm>
            <a:off x="457200" y="1600200"/>
            <a:ext cx="8229600" cy="5029200"/>
          </a:xfrm>
        </p:spPr>
        <p:txBody>
          <a:bodyPr>
            <a:noAutofit/>
          </a:bodyPr>
          <a:lstStyle/>
          <a:p>
            <a:pPr algn="l"/>
            <a:r>
              <a:rPr lang="en-US" dirty="0" smtClean="0">
                <a:solidFill>
                  <a:schemeClr val="tx1"/>
                </a:solidFill>
              </a:rPr>
              <a:t>Often, projects must access property owned by the City, County, DOT, and Private Parties to construct </a:t>
            </a:r>
            <a:r>
              <a:rPr lang="en-US" dirty="0" err="1" smtClean="0">
                <a:solidFill>
                  <a:schemeClr val="tx1"/>
                </a:solidFill>
              </a:rPr>
              <a:t>decel</a:t>
            </a:r>
            <a:r>
              <a:rPr lang="en-US" dirty="0" smtClean="0">
                <a:solidFill>
                  <a:schemeClr val="tx1"/>
                </a:solidFill>
              </a:rPr>
              <a:t> lanes, turn lanes, curb cuts, sidewalks, and connect to utilities.  These are all considered off-site improvements.</a:t>
            </a:r>
          </a:p>
        </p:txBody>
      </p:sp>
      <p:pic>
        <p:nvPicPr>
          <p:cNvPr id="5" name="Picture 2" descr="D:\Users\sgriffin\Pictures\SPC-Logo-2012-With Tagline_Transparenc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7771" y="152400"/>
            <a:ext cx="1041429" cy="54885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D:\Users\sgriffin\Pictures\State of Georgia Sea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5800" y="152400"/>
            <a:ext cx="686415" cy="680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005913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52400"/>
            <a:ext cx="6400800" cy="1470025"/>
          </a:xfrm>
        </p:spPr>
        <p:txBody>
          <a:bodyPr>
            <a:normAutofit fontScale="90000"/>
          </a:bodyPr>
          <a:lstStyle/>
          <a:p>
            <a:r>
              <a:rPr lang="en-US" dirty="0" smtClean="0"/>
              <a:t>Off-Site Improvements</a:t>
            </a:r>
            <a:endParaRPr lang="en-US" dirty="0"/>
          </a:p>
        </p:txBody>
      </p:sp>
      <p:sp>
        <p:nvSpPr>
          <p:cNvPr id="3" name="Subtitle 2"/>
          <p:cNvSpPr>
            <a:spLocks noGrp="1"/>
          </p:cNvSpPr>
          <p:nvPr>
            <p:ph type="subTitle" idx="1"/>
          </p:nvPr>
        </p:nvSpPr>
        <p:spPr>
          <a:xfrm>
            <a:off x="457200" y="1600200"/>
            <a:ext cx="8229600" cy="5029200"/>
          </a:xfrm>
        </p:spPr>
        <p:txBody>
          <a:bodyPr>
            <a:noAutofit/>
          </a:bodyPr>
          <a:lstStyle/>
          <a:p>
            <a:pPr algn="l"/>
            <a:r>
              <a:rPr lang="en-US" dirty="0" smtClean="0">
                <a:solidFill>
                  <a:schemeClr val="tx1"/>
                </a:solidFill>
              </a:rPr>
              <a:t>With the exception of Board of Regents, all agencies must include evidence that permission has been given for the State to improve that property.  </a:t>
            </a:r>
          </a:p>
          <a:p>
            <a:pPr marL="457200" indent="-457200" algn="l">
              <a:buFont typeface="Arial" pitchFamily="34" charset="0"/>
              <a:buChar char="•"/>
            </a:pPr>
            <a:r>
              <a:rPr lang="en-US" dirty="0" smtClean="0">
                <a:solidFill>
                  <a:schemeClr val="tx1"/>
                </a:solidFill>
              </a:rPr>
              <a:t>For City, County, &amp; DOT property, a permission letter will suffice.</a:t>
            </a:r>
          </a:p>
          <a:p>
            <a:pPr marL="457200" indent="-457200" algn="l">
              <a:buFont typeface="Arial" pitchFamily="34" charset="0"/>
              <a:buChar char="•"/>
            </a:pPr>
            <a:r>
              <a:rPr lang="en-US" dirty="0" smtClean="0"/>
              <a:t>For Private Property, the Custodial Agency must obtain either a Temporary Construction Easement or Permanent Easement, whichever is applicable</a:t>
            </a:r>
            <a:endParaRPr lang="en-US" dirty="0">
              <a:solidFill>
                <a:schemeClr val="tx1"/>
              </a:solidFill>
            </a:endParaRPr>
          </a:p>
        </p:txBody>
      </p:sp>
      <p:pic>
        <p:nvPicPr>
          <p:cNvPr id="5" name="Picture 2" descr="D:\Users\sgriffin\Pictures\SPC-Logo-2012-With Tagline_Transparenc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7771" y="152400"/>
            <a:ext cx="1041429" cy="54885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D:\Users\sgriffin\Pictures\State of Georgia Sea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5800" y="152400"/>
            <a:ext cx="686415" cy="680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52570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7771" y="152400"/>
            <a:ext cx="8128029" cy="1470025"/>
          </a:xfrm>
        </p:spPr>
        <p:txBody>
          <a:bodyPr>
            <a:normAutofit/>
          </a:bodyPr>
          <a:lstStyle/>
          <a:p>
            <a:r>
              <a:rPr lang="en-US" dirty="0" smtClean="0"/>
              <a:t>Exempt from Certification</a:t>
            </a:r>
            <a:endParaRPr lang="en-US" dirty="0"/>
          </a:p>
        </p:txBody>
      </p:sp>
      <p:sp>
        <p:nvSpPr>
          <p:cNvPr id="3" name="Subtitle 2"/>
          <p:cNvSpPr>
            <a:spLocks noGrp="1"/>
          </p:cNvSpPr>
          <p:nvPr>
            <p:ph type="subTitle" idx="1"/>
          </p:nvPr>
        </p:nvSpPr>
        <p:spPr>
          <a:xfrm>
            <a:off x="457200" y="1600200"/>
            <a:ext cx="8229600" cy="5029200"/>
          </a:xfrm>
        </p:spPr>
        <p:txBody>
          <a:bodyPr>
            <a:normAutofit/>
          </a:bodyPr>
          <a:lstStyle/>
          <a:p>
            <a:pPr algn="l"/>
            <a:r>
              <a:rPr lang="en-US" dirty="0" smtClean="0">
                <a:solidFill>
                  <a:schemeClr val="tx1"/>
                </a:solidFill>
              </a:rPr>
              <a:t>Projects exempt from </a:t>
            </a:r>
            <a:r>
              <a:rPr lang="en-US" dirty="0">
                <a:solidFill>
                  <a:schemeClr val="tx1"/>
                </a:solidFill>
              </a:rPr>
              <a:t>Certification </a:t>
            </a:r>
            <a:r>
              <a:rPr lang="en-US" dirty="0" smtClean="0">
                <a:solidFill>
                  <a:schemeClr val="tx1"/>
                </a:solidFill>
              </a:rPr>
              <a:t>requirements must meet </a:t>
            </a:r>
            <a:r>
              <a:rPr lang="en-US" b="1" u="sng" dirty="0" smtClean="0">
                <a:solidFill>
                  <a:schemeClr val="tx1"/>
                </a:solidFill>
              </a:rPr>
              <a:t>one</a:t>
            </a:r>
            <a:r>
              <a:rPr lang="en-US" dirty="0" smtClean="0">
                <a:solidFill>
                  <a:schemeClr val="tx1"/>
                </a:solidFill>
              </a:rPr>
              <a:t> of the following tests:</a:t>
            </a:r>
          </a:p>
          <a:p>
            <a:pPr marL="457200" indent="-457200" algn="l">
              <a:buFont typeface="Arial" pitchFamily="34" charset="0"/>
              <a:buChar char="•"/>
            </a:pPr>
            <a:r>
              <a:rPr lang="en-US" dirty="0" smtClean="0">
                <a:solidFill>
                  <a:schemeClr val="tx1"/>
                </a:solidFill>
              </a:rPr>
              <a:t>not using G.O. Bonds, and having less than $1,000,000 in design and construction costs</a:t>
            </a:r>
          </a:p>
          <a:p>
            <a:pPr marL="457200" indent="-457200" algn="l">
              <a:buFont typeface="Arial" pitchFamily="34" charset="0"/>
              <a:buChar char="•"/>
            </a:pPr>
            <a:r>
              <a:rPr lang="en-US" dirty="0" smtClean="0">
                <a:solidFill>
                  <a:schemeClr val="tx1"/>
                </a:solidFill>
              </a:rPr>
              <a:t>being constructed entirely within the footprint of a building that was previously certified</a:t>
            </a:r>
          </a:p>
          <a:p>
            <a:pPr algn="l"/>
            <a:r>
              <a:rPr lang="en-US" dirty="0" smtClean="0">
                <a:solidFill>
                  <a:schemeClr val="tx1"/>
                </a:solidFill>
              </a:rPr>
              <a:t>*Although projects meeting the above tests are exempt, it is strongly recommended by SPC that Review still be obtained</a:t>
            </a:r>
          </a:p>
        </p:txBody>
      </p:sp>
      <p:pic>
        <p:nvPicPr>
          <p:cNvPr id="5" name="Picture 2" descr="D:\Users\sgriffin\Pictures\SPC-Logo-2012-With Tagline_Transparenc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7771" y="152400"/>
            <a:ext cx="1041429" cy="54885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D:\Users\sgriffin\Pictures\State of Georgia Sea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5800" y="152400"/>
            <a:ext cx="686415" cy="680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67139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685800"/>
            <a:ext cx="6400800" cy="1470025"/>
          </a:xfrm>
        </p:spPr>
        <p:txBody>
          <a:bodyPr>
            <a:normAutofit/>
          </a:bodyPr>
          <a:lstStyle/>
          <a:p>
            <a:r>
              <a:rPr lang="en-US" sz="4500" dirty="0" smtClean="0"/>
              <a:t>Off-Site Improvements</a:t>
            </a:r>
            <a:br>
              <a:rPr lang="en-US" sz="4500" dirty="0" smtClean="0"/>
            </a:br>
            <a:r>
              <a:rPr lang="en-US" sz="4500" dirty="0" smtClean="0"/>
              <a:t>Board of Regents</a:t>
            </a:r>
            <a:endParaRPr lang="en-US" sz="4500" dirty="0"/>
          </a:p>
        </p:txBody>
      </p:sp>
      <p:sp>
        <p:nvSpPr>
          <p:cNvPr id="3" name="Subtitle 2"/>
          <p:cNvSpPr>
            <a:spLocks noGrp="1"/>
          </p:cNvSpPr>
          <p:nvPr>
            <p:ph type="subTitle" idx="1"/>
          </p:nvPr>
        </p:nvSpPr>
        <p:spPr>
          <a:xfrm>
            <a:off x="457200" y="2133600"/>
            <a:ext cx="8229600" cy="4343400"/>
          </a:xfrm>
        </p:spPr>
        <p:txBody>
          <a:bodyPr>
            <a:noAutofit/>
          </a:bodyPr>
          <a:lstStyle/>
          <a:p>
            <a:pPr algn="l"/>
            <a:r>
              <a:rPr lang="en-US" dirty="0" smtClean="0">
                <a:solidFill>
                  <a:schemeClr val="tx1"/>
                </a:solidFill>
              </a:rPr>
              <a:t>SPC </a:t>
            </a:r>
            <a:r>
              <a:rPr lang="en-US" dirty="0">
                <a:solidFill>
                  <a:schemeClr val="tx1"/>
                </a:solidFill>
              </a:rPr>
              <a:t>recognizes that Board of Regents </a:t>
            </a:r>
          </a:p>
          <a:p>
            <a:pPr marL="914400" lvl="1" indent="-457200" algn="l">
              <a:buFont typeface="Arial" pitchFamily="34" charset="0"/>
              <a:buChar char="•"/>
            </a:pPr>
            <a:r>
              <a:rPr lang="en-US" dirty="0">
                <a:solidFill>
                  <a:schemeClr val="tx1"/>
                </a:solidFill>
              </a:rPr>
              <a:t>holds title in its own name</a:t>
            </a:r>
          </a:p>
          <a:p>
            <a:pPr marL="914400" lvl="1" indent="-457200" algn="l">
              <a:buFont typeface="Arial" pitchFamily="34" charset="0"/>
              <a:buChar char="•"/>
            </a:pPr>
            <a:r>
              <a:rPr lang="en-US" dirty="0">
                <a:solidFill>
                  <a:schemeClr val="tx1"/>
                </a:solidFill>
              </a:rPr>
              <a:t>has their own system for issuing and obtaining easements</a:t>
            </a:r>
          </a:p>
          <a:p>
            <a:pPr marL="914400" lvl="1" indent="-457200" algn="l">
              <a:buFont typeface="Arial" pitchFamily="34" charset="0"/>
              <a:buChar char="•"/>
            </a:pPr>
            <a:r>
              <a:rPr lang="en-US" dirty="0">
                <a:solidFill>
                  <a:schemeClr val="tx1"/>
                </a:solidFill>
              </a:rPr>
              <a:t>has </a:t>
            </a:r>
            <a:r>
              <a:rPr lang="en-US" dirty="0" smtClean="0">
                <a:solidFill>
                  <a:schemeClr val="tx1"/>
                </a:solidFill>
              </a:rPr>
              <a:t>practices </a:t>
            </a:r>
            <a:r>
              <a:rPr lang="en-US" dirty="0">
                <a:solidFill>
                  <a:schemeClr val="tx1"/>
                </a:solidFill>
              </a:rPr>
              <a:t>in place for ensuring they do not </a:t>
            </a:r>
          </a:p>
          <a:p>
            <a:pPr marL="1257300" lvl="2" indent="-342900" algn="l">
              <a:buFont typeface="Arial" pitchFamily="34" charset="0"/>
              <a:buChar char="•"/>
            </a:pPr>
            <a:r>
              <a:rPr lang="en-US" dirty="0">
                <a:solidFill>
                  <a:schemeClr val="tx1"/>
                </a:solidFill>
              </a:rPr>
              <a:t>improve </a:t>
            </a:r>
            <a:r>
              <a:rPr lang="en-US" dirty="0" smtClean="0">
                <a:solidFill>
                  <a:schemeClr val="tx1"/>
                </a:solidFill>
              </a:rPr>
              <a:t>property </a:t>
            </a:r>
            <a:r>
              <a:rPr lang="en-US" dirty="0">
                <a:solidFill>
                  <a:schemeClr val="tx1"/>
                </a:solidFill>
              </a:rPr>
              <a:t>not under their ownership or control</a:t>
            </a:r>
          </a:p>
          <a:p>
            <a:pPr marL="1257300" lvl="2" indent="-342900" algn="l">
              <a:buFont typeface="Arial" pitchFamily="34" charset="0"/>
              <a:buChar char="•"/>
            </a:pPr>
            <a:r>
              <a:rPr lang="en-US" dirty="0" smtClean="0">
                <a:solidFill>
                  <a:schemeClr val="tx1"/>
                </a:solidFill>
              </a:rPr>
              <a:t>Improperly use Bond Funds </a:t>
            </a:r>
            <a:r>
              <a:rPr lang="en-US" dirty="0">
                <a:solidFill>
                  <a:schemeClr val="tx1"/>
                </a:solidFill>
              </a:rPr>
              <a:t>for off-site improvements</a:t>
            </a:r>
          </a:p>
        </p:txBody>
      </p:sp>
      <p:pic>
        <p:nvPicPr>
          <p:cNvPr id="5" name="Picture 2" descr="D:\Users\sgriffin\Pictures\SPC-Logo-2012-With Tagline_Transparenc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7771" y="152400"/>
            <a:ext cx="1041429" cy="54885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D:\Users\sgriffin\Pictures\State of Georgia Sea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5800" y="152400"/>
            <a:ext cx="686415" cy="680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93484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609600"/>
            <a:ext cx="6400800" cy="1470025"/>
          </a:xfrm>
        </p:spPr>
        <p:txBody>
          <a:bodyPr>
            <a:normAutofit/>
          </a:bodyPr>
          <a:lstStyle/>
          <a:p>
            <a:r>
              <a:rPr lang="en-US" sz="4500" dirty="0" smtClean="0"/>
              <a:t>Off-Site Improvements</a:t>
            </a:r>
            <a:br>
              <a:rPr lang="en-US" sz="4500" dirty="0" smtClean="0"/>
            </a:br>
            <a:r>
              <a:rPr lang="en-US" sz="4500" dirty="0" smtClean="0"/>
              <a:t>Board of Regents</a:t>
            </a:r>
            <a:endParaRPr lang="en-US" sz="4500" dirty="0"/>
          </a:p>
        </p:txBody>
      </p:sp>
      <p:sp>
        <p:nvSpPr>
          <p:cNvPr id="3" name="Subtitle 2"/>
          <p:cNvSpPr>
            <a:spLocks noGrp="1"/>
          </p:cNvSpPr>
          <p:nvPr>
            <p:ph type="subTitle" idx="1"/>
          </p:nvPr>
        </p:nvSpPr>
        <p:spPr>
          <a:xfrm>
            <a:off x="457200" y="2057400"/>
            <a:ext cx="8229600" cy="4648200"/>
          </a:xfrm>
        </p:spPr>
        <p:txBody>
          <a:bodyPr>
            <a:noAutofit/>
          </a:bodyPr>
          <a:lstStyle/>
          <a:p>
            <a:pPr algn="l"/>
            <a:r>
              <a:rPr lang="en-US" dirty="0" smtClean="0">
                <a:solidFill>
                  <a:schemeClr val="tx1"/>
                </a:solidFill>
              </a:rPr>
              <a:t>BOR </a:t>
            </a:r>
            <a:r>
              <a:rPr lang="en-US" dirty="0">
                <a:solidFill>
                  <a:schemeClr val="tx1"/>
                </a:solidFill>
              </a:rPr>
              <a:t>and SPC have </a:t>
            </a:r>
            <a:r>
              <a:rPr lang="en-US" dirty="0" smtClean="0">
                <a:solidFill>
                  <a:schemeClr val="tx1"/>
                </a:solidFill>
              </a:rPr>
              <a:t>an understanding that </a:t>
            </a:r>
            <a:endParaRPr lang="en-US" dirty="0">
              <a:solidFill>
                <a:schemeClr val="tx1"/>
              </a:solidFill>
            </a:endParaRPr>
          </a:p>
          <a:p>
            <a:pPr marL="457200" indent="-457200" algn="l">
              <a:buFont typeface="Arial" pitchFamily="34" charset="0"/>
              <a:buChar char="•"/>
            </a:pPr>
            <a:r>
              <a:rPr lang="en-US" sz="2800" dirty="0">
                <a:solidFill>
                  <a:schemeClr val="tx1"/>
                </a:solidFill>
              </a:rPr>
              <a:t>SPC will issue </a:t>
            </a:r>
            <a:r>
              <a:rPr lang="en-US" sz="2800" dirty="0" smtClean="0">
                <a:solidFill>
                  <a:schemeClr val="tx1"/>
                </a:solidFill>
              </a:rPr>
              <a:t>BOR Certifications </a:t>
            </a:r>
            <a:r>
              <a:rPr lang="en-US" sz="2800" dirty="0">
                <a:solidFill>
                  <a:schemeClr val="tx1"/>
                </a:solidFill>
              </a:rPr>
              <a:t>without requiring adherence to </a:t>
            </a:r>
            <a:r>
              <a:rPr lang="en-US" sz="2800" dirty="0" smtClean="0">
                <a:solidFill>
                  <a:schemeClr val="tx1"/>
                </a:solidFill>
              </a:rPr>
              <a:t>SPC’s standard guidelines </a:t>
            </a:r>
            <a:r>
              <a:rPr lang="en-US" sz="2800" dirty="0">
                <a:solidFill>
                  <a:schemeClr val="tx1"/>
                </a:solidFill>
              </a:rPr>
              <a:t>and policies with regard to off-site improvements</a:t>
            </a:r>
          </a:p>
          <a:p>
            <a:pPr marL="457200" indent="-457200" algn="l">
              <a:buFont typeface="Arial" pitchFamily="34" charset="0"/>
              <a:buChar char="•"/>
            </a:pPr>
            <a:r>
              <a:rPr lang="en-US" sz="2800" dirty="0">
                <a:solidFill>
                  <a:schemeClr val="tx1"/>
                </a:solidFill>
              </a:rPr>
              <a:t>BOR Certifications shall contain the disclaimer </a:t>
            </a:r>
            <a:r>
              <a:rPr lang="en-US" sz="2800" i="1" dirty="0">
                <a:solidFill>
                  <a:schemeClr val="tx1"/>
                </a:solidFill>
              </a:rPr>
              <a:t>“Please note, this certification does not contemplate any other real property interests which may ultimately be required for the completion and full use of the project, including but not limited to access and utility easements”</a:t>
            </a:r>
          </a:p>
        </p:txBody>
      </p:sp>
      <p:pic>
        <p:nvPicPr>
          <p:cNvPr id="5" name="Picture 2" descr="D:\Users\sgriffin\Pictures\SPC-Logo-2012-With Tagline_Transparenc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7771" y="152400"/>
            <a:ext cx="1041429" cy="54885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D:\Users\sgriffin\Pictures\State of Georgia Sea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5800" y="152400"/>
            <a:ext cx="686415" cy="680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377581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685800"/>
            <a:ext cx="6400800" cy="1470025"/>
          </a:xfrm>
        </p:spPr>
        <p:txBody>
          <a:bodyPr>
            <a:normAutofit/>
          </a:bodyPr>
          <a:lstStyle/>
          <a:p>
            <a:r>
              <a:rPr lang="en-US" sz="4500" dirty="0"/>
              <a:t>Off-Site Improvements</a:t>
            </a:r>
            <a:br>
              <a:rPr lang="en-US" sz="4500" dirty="0"/>
            </a:br>
            <a:r>
              <a:rPr lang="en-US" sz="4500" dirty="0"/>
              <a:t>Board of Regents</a:t>
            </a:r>
          </a:p>
        </p:txBody>
      </p:sp>
      <p:sp>
        <p:nvSpPr>
          <p:cNvPr id="3" name="Subtitle 2"/>
          <p:cNvSpPr>
            <a:spLocks noGrp="1"/>
          </p:cNvSpPr>
          <p:nvPr>
            <p:ph type="subTitle" idx="1"/>
          </p:nvPr>
        </p:nvSpPr>
        <p:spPr>
          <a:xfrm>
            <a:off x="457200" y="2133600"/>
            <a:ext cx="8229600" cy="4419600"/>
          </a:xfrm>
        </p:spPr>
        <p:txBody>
          <a:bodyPr>
            <a:noAutofit/>
          </a:bodyPr>
          <a:lstStyle/>
          <a:p>
            <a:pPr marL="457200" indent="-457200" algn="l">
              <a:buFont typeface="Arial" pitchFamily="34" charset="0"/>
              <a:buChar char="•"/>
            </a:pPr>
            <a:r>
              <a:rPr lang="en-US" dirty="0">
                <a:solidFill>
                  <a:schemeClr val="tx1"/>
                </a:solidFill>
              </a:rPr>
              <a:t>BOR shall be solely responsible for all entitlements involving off-site improvements</a:t>
            </a:r>
          </a:p>
          <a:p>
            <a:pPr marL="457200" indent="-457200" algn="l">
              <a:buFont typeface="Arial" pitchFamily="34" charset="0"/>
              <a:buChar char="•"/>
            </a:pPr>
            <a:r>
              <a:rPr lang="en-US" dirty="0">
                <a:solidFill>
                  <a:schemeClr val="tx1"/>
                </a:solidFill>
              </a:rPr>
              <a:t>SPC shall make no effort to analyze or take responsibility for verifications </a:t>
            </a:r>
            <a:r>
              <a:rPr lang="en-US" dirty="0" smtClean="0">
                <a:solidFill>
                  <a:schemeClr val="tx1"/>
                </a:solidFill>
              </a:rPr>
              <a:t>of any </a:t>
            </a:r>
            <a:r>
              <a:rPr lang="en-US" dirty="0">
                <a:solidFill>
                  <a:schemeClr val="tx1"/>
                </a:solidFill>
              </a:rPr>
              <a:t>off-site </a:t>
            </a:r>
            <a:r>
              <a:rPr lang="en-US" dirty="0" smtClean="0">
                <a:solidFill>
                  <a:schemeClr val="tx1"/>
                </a:solidFill>
              </a:rPr>
              <a:t>improvements on BOR projects</a:t>
            </a:r>
            <a:endParaRPr lang="en-US" dirty="0">
              <a:solidFill>
                <a:schemeClr val="tx1"/>
              </a:solidFill>
            </a:endParaRPr>
          </a:p>
        </p:txBody>
      </p:sp>
      <p:pic>
        <p:nvPicPr>
          <p:cNvPr id="5" name="Picture 2" descr="D:\Users\sgriffin\Pictures\SPC-Logo-2012-With Tagline_Transparenc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7771" y="152400"/>
            <a:ext cx="1041429" cy="54885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D:\Users\sgriffin\Pictures\State of Georgia Sea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5800" y="152400"/>
            <a:ext cx="686415" cy="680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765873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851637"/>
            <a:ext cx="6400800" cy="1129563"/>
          </a:xfrm>
        </p:spPr>
        <p:txBody>
          <a:bodyPr>
            <a:normAutofit fontScale="90000"/>
          </a:bodyPr>
          <a:lstStyle/>
          <a:p>
            <a:pPr algn="ctr"/>
            <a:r>
              <a:rPr lang="en-US" sz="4500" dirty="0" smtClean="0"/>
              <a:t>Delivery of  </a:t>
            </a:r>
            <a:br>
              <a:rPr lang="en-US" sz="4500" dirty="0" smtClean="0"/>
            </a:br>
            <a:r>
              <a:rPr lang="en-US" sz="4500" dirty="0" smtClean="0"/>
              <a:t>Certification of Ownership</a:t>
            </a:r>
            <a:endParaRPr lang="en-US" sz="4500" dirty="0"/>
          </a:p>
        </p:txBody>
      </p:sp>
      <p:sp>
        <p:nvSpPr>
          <p:cNvPr id="3" name="Subtitle 2"/>
          <p:cNvSpPr>
            <a:spLocks noGrp="1"/>
          </p:cNvSpPr>
          <p:nvPr>
            <p:ph type="subTitle" idx="1"/>
          </p:nvPr>
        </p:nvSpPr>
        <p:spPr>
          <a:xfrm>
            <a:off x="457200" y="2438400"/>
            <a:ext cx="8229600" cy="4191000"/>
          </a:xfrm>
        </p:spPr>
        <p:txBody>
          <a:bodyPr>
            <a:noAutofit/>
          </a:bodyPr>
          <a:lstStyle/>
          <a:p>
            <a:pPr lvl="0" algn="l"/>
            <a:r>
              <a:rPr lang="en-US" dirty="0">
                <a:solidFill>
                  <a:schemeClr val="tx1"/>
                </a:solidFill>
              </a:rPr>
              <a:t>After SPC has reviewed the submission package and resolved any questions, discrepancies or issues, we will issue a Certification of Ownership to GSFIC</a:t>
            </a:r>
          </a:p>
        </p:txBody>
      </p:sp>
      <p:pic>
        <p:nvPicPr>
          <p:cNvPr id="5" name="Picture 2" descr="D:\Users\sgriffin\Pictures\SPC-Logo-2012-With Tagline_Transparenc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7771" y="152400"/>
            <a:ext cx="1041429" cy="54885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D:\Users\sgriffin\Pictures\State of Georgia Sea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5800" y="152400"/>
            <a:ext cx="686415" cy="680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17883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52400"/>
            <a:ext cx="6934200" cy="1470025"/>
          </a:xfrm>
        </p:spPr>
        <p:txBody>
          <a:bodyPr/>
          <a:lstStyle/>
          <a:p>
            <a:r>
              <a:rPr lang="en-US" dirty="0" smtClean="0"/>
              <a:t>Required Documents</a:t>
            </a:r>
            <a:endParaRPr lang="en-US" dirty="0"/>
          </a:p>
        </p:txBody>
      </p:sp>
      <p:sp>
        <p:nvSpPr>
          <p:cNvPr id="3" name="Subtitle 2"/>
          <p:cNvSpPr>
            <a:spLocks noGrp="1"/>
          </p:cNvSpPr>
          <p:nvPr>
            <p:ph type="subTitle" idx="1"/>
          </p:nvPr>
        </p:nvSpPr>
        <p:spPr>
          <a:xfrm>
            <a:off x="457200" y="1600200"/>
            <a:ext cx="8229600" cy="5029200"/>
          </a:xfrm>
        </p:spPr>
        <p:txBody>
          <a:bodyPr>
            <a:normAutofit/>
          </a:bodyPr>
          <a:lstStyle/>
          <a:p>
            <a:pPr algn="l"/>
            <a:r>
              <a:rPr lang="en-US" dirty="0" smtClean="0">
                <a:solidFill>
                  <a:schemeClr val="tx1"/>
                </a:solidFill>
              </a:rPr>
              <a:t>The following documents are </a:t>
            </a:r>
            <a:r>
              <a:rPr lang="en-US" b="1" u="sng" dirty="0" smtClean="0">
                <a:solidFill>
                  <a:schemeClr val="tx1"/>
                </a:solidFill>
              </a:rPr>
              <a:t>required</a:t>
            </a:r>
            <a:r>
              <a:rPr lang="en-US" dirty="0" smtClean="0">
                <a:solidFill>
                  <a:schemeClr val="tx1"/>
                </a:solidFill>
              </a:rPr>
              <a:t> as part of the Certification Request, and should be packaged in the following order:</a:t>
            </a:r>
          </a:p>
          <a:p>
            <a:pPr marL="342900" lvl="1" indent="-342900" algn="l">
              <a:buFont typeface="Arial" pitchFamily="34" charset="0"/>
              <a:buChar char="•"/>
            </a:pPr>
            <a:r>
              <a:rPr lang="en-US" dirty="0">
                <a:solidFill>
                  <a:schemeClr val="tx1"/>
                </a:solidFill>
              </a:rPr>
              <a:t>Completed “Certification Instructions &amp; </a:t>
            </a:r>
            <a:r>
              <a:rPr lang="en-US" dirty="0" smtClean="0">
                <a:solidFill>
                  <a:schemeClr val="tx1"/>
                </a:solidFill>
              </a:rPr>
              <a:t>Checklist”</a:t>
            </a:r>
          </a:p>
          <a:p>
            <a:pPr marL="342900" lvl="1" indent="-342900" algn="l">
              <a:buFont typeface="Arial" pitchFamily="34" charset="0"/>
              <a:buChar char="•"/>
            </a:pPr>
            <a:r>
              <a:rPr lang="en-US" dirty="0" smtClean="0">
                <a:solidFill>
                  <a:schemeClr val="tx1"/>
                </a:solidFill>
              </a:rPr>
              <a:t>Certification Request letter</a:t>
            </a:r>
          </a:p>
          <a:p>
            <a:pPr marL="342900" lvl="1" indent="-342900" algn="l">
              <a:buFont typeface="Arial" pitchFamily="34" charset="0"/>
              <a:buChar char="•"/>
            </a:pPr>
            <a:r>
              <a:rPr lang="en-US" dirty="0"/>
              <a:t>Plot Plan</a:t>
            </a:r>
          </a:p>
          <a:p>
            <a:pPr marL="342900" lvl="1" indent="-342900" algn="l">
              <a:buFont typeface="Arial" pitchFamily="34" charset="0"/>
              <a:buChar char="•"/>
            </a:pPr>
            <a:r>
              <a:rPr lang="en-US" dirty="0" smtClean="0">
                <a:solidFill>
                  <a:schemeClr val="tx1"/>
                </a:solidFill>
              </a:rPr>
              <a:t>Deed(s)</a:t>
            </a:r>
          </a:p>
          <a:p>
            <a:pPr marL="342900" lvl="1" indent="-342900" algn="l">
              <a:buFont typeface="Arial" pitchFamily="34" charset="0"/>
              <a:buChar char="•"/>
            </a:pPr>
            <a:r>
              <a:rPr lang="en-US" dirty="0" smtClean="0">
                <a:solidFill>
                  <a:schemeClr val="tx1"/>
                </a:solidFill>
              </a:rPr>
              <a:t>Original Survey(s)</a:t>
            </a:r>
          </a:p>
          <a:p>
            <a:pPr marL="342900" lvl="1" indent="-342900" algn="l">
              <a:buFont typeface="Arial" pitchFamily="34" charset="0"/>
              <a:buChar char="•"/>
            </a:pPr>
            <a:r>
              <a:rPr lang="en-US" dirty="0" smtClean="0">
                <a:solidFill>
                  <a:schemeClr val="tx1"/>
                </a:solidFill>
              </a:rPr>
              <a:t>Aerial Map</a:t>
            </a:r>
          </a:p>
          <a:p>
            <a:pPr marL="342900" lvl="1" indent="-342900" algn="l">
              <a:buFont typeface="Arial" pitchFamily="34" charset="0"/>
              <a:buChar char="•"/>
            </a:pPr>
            <a:r>
              <a:rPr lang="en-US" dirty="0" smtClean="0">
                <a:solidFill>
                  <a:schemeClr val="tx1"/>
                </a:solidFill>
              </a:rPr>
              <a:t>Location Map</a:t>
            </a:r>
          </a:p>
        </p:txBody>
      </p:sp>
      <p:pic>
        <p:nvPicPr>
          <p:cNvPr id="5" name="Picture 2" descr="D:\Users\sgriffin\Pictures\SPC-Logo-2012-With Tagline_Transparenc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7771" y="152400"/>
            <a:ext cx="1041429" cy="54885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D:\Users\sgriffin\Pictures\State of Georgia Sea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5800" y="152400"/>
            <a:ext cx="686415" cy="680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28916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7771" y="152400"/>
            <a:ext cx="8128029" cy="1470025"/>
          </a:xfrm>
        </p:spPr>
        <p:txBody>
          <a:bodyPr>
            <a:normAutofit/>
          </a:bodyPr>
          <a:lstStyle/>
          <a:p>
            <a:r>
              <a:rPr lang="en-US" dirty="0"/>
              <a:t>“As </a:t>
            </a:r>
            <a:r>
              <a:rPr lang="en-US" dirty="0" smtClean="0"/>
              <a:t>Needed” Documents</a:t>
            </a:r>
            <a:endParaRPr lang="en-US" dirty="0"/>
          </a:p>
        </p:txBody>
      </p:sp>
      <p:sp>
        <p:nvSpPr>
          <p:cNvPr id="3" name="Subtitle 2"/>
          <p:cNvSpPr>
            <a:spLocks noGrp="1"/>
          </p:cNvSpPr>
          <p:nvPr>
            <p:ph type="subTitle" idx="1"/>
          </p:nvPr>
        </p:nvSpPr>
        <p:spPr>
          <a:xfrm>
            <a:off x="457200" y="1600200"/>
            <a:ext cx="8229600" cy="5029200"/>
          </a:xfrm>
        </p:spPr>
        <p:txBody>
          <a:bodyPr>
            <a:normAutofit/>
          </a:bodyPr>
          <a:lstStyle/>
          <a:p>
            <a:pPr algn="l"/>
            <a:r>
              <a:rPr lang="en-US" dirty="0" smtClean="0">
                <a:solidFill>
                  <a:schemeClr val="tx1"/>
                </a:solidFill>
              </a:rPr>
              <a:t>Depending on the circumstances of the project or deeds, the following supporting documents may be required</a:t>
            </a:r>
          </a:p>
          <a:p>
            <a:pPr marL="457200" indent="-457200" algn="l">
              <a:buFont typeface="Arial" pitchFamily="34" charset="0"/>
              <a:buChar char="•"/>
            </a:pPr>
            <a:r>
              <a:rPr lang="en-US" dirty="0">
                <a:solidFill>
                  <a:schemeClr val="tx1"/>
                </a:solidFill>
              </a:rPr>
              <a:t>Copy of existing Easement </a:t>
            </a:r>
            <a:r>
              <a:rPr lang="en-US" dirty="0" smtClean="0">
                <a:solidFill>
                  <a:schemeClr val="tx1"/>
                </a:solidFill>
              </a:rPr>
              <a:t>Agreement(s), </a:t>
            </a:r>
            <a:r>
              <a:rPr lang="en-US" dirty="0">
                <a:solidFill>
                  <a:schemeClr val="tx1"/>
                </a:solidFill>
              </a:rPr>
              <a:t>not </a:t>
            </a:r>
            <a:r>
              <a:rPr lang="en-US" dirty="0" smtClean="0">
                <a:solidFill>
                  <a:schemeClr val="tx1"/>
                </a:solidFill>
              </a:rPr>
              <a:t>mentioned in the deed that vested the State </a:t>
            </a:r>
            <a:r>
              <a:rPr lang="en-US" dirty="0">
                <a:solidFill>
                  <a:schemeClr val="tx1"/>
                </a:solidFill>
              </a:rPr>
              <a:t>in ownership</a:t>
            </a:r>
          </a:p>
          <a:p>
            <a:pPr marL="457200" indent="-457200" algn="l">
              <a:buFont typeface="Arial" pitchFamily="34" charset="0"/>
              <a:buChar char="•"/>
            </a:pPr>
            <a:r>
              <a:rPr lang="en-US" dirty="0" smtClean="0">
                <a:solidFill>
                  <a:schemeClr val="tx1"/>
                </a:solidFill>
              </a:rPr>
              <a:t>Encroachment </a:t>
            </a:r>
            <a:r>
              <a:rPr lang="en-US" dirty="0">
                <a:solidFill>
                  <a:schemeClr val="tx1"/>
                </a:solidFill>
              </a:rPr>
              <a:t>agreement from Easement </a:t>
            </a:r>
            <a:r>
              <a:rPr lang="en-US" dirty="0" smtClean="0">
                <a:solidFill>
                  <a:schemeClr val="tx1"/>
                </a:solidFill>
              </a:rPr>
              <a:t>Holder if improvements encroach on easement area</a:t>
            </a:r>
            <a:endParaRPr lang="en-US" dirty="0">
              <a:solidFill>
                <a:schemeClr val="tx1"/>
              </a:solidFill>
            </a:endParaRPr>
          </a:p>
        </p:txBody>
      </p:sp>
      <p:pic>
        <p:nvPicPr>
          <p:cNvPr id="5" name="Picture 2" descr="D:\Users\sgriffin\Pictures\SPC-Logo-2012-With Tagline_Transparenc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7771" y="152400"/>
            <a:ext cx="1041429" cy="54885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D:\Users\sgriffin\Pictures\State of Georgia Sea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5800" y="152400"/>
            <a:ext cx="686415" cy="680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38722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7771" y="152400"/>
            <a:ext cx="8128029" cy="1470025"/>
          </a:xfrm>
        </p:spPr>
        <p:txBody>
          <a:bodyPr>
            <a:normAutofit/>
          </a:bodyPr>
          <a:lstStyle/>
          <a:p>
            <a:r>
              <a:rPr lang="en-US" sz="4400" dirty="0" smtClean="0"/>
              <a:t>Additional Supporting Documents</a:t>
            </a:r>
            <a:endParaRPr lang="en-US" sz="4400" dirty="0"/>
          </a:p>
        </p:txBody>
      </p:sp>
      <p:sp>
        <p:nvSpPr>
          <p:cNvPr id="3" name="Subtitle 2"/>
          <p:cNvSpPr>
            <a:spLocks noGrp="1"/>
          </p:cNvSpPr>
          <p:nvPr>
            <p:ph type="subTitle" idx="1"/>
          </p:nvPr>
        </p:nvSpPr>
        <p:spPr>
          <a:xfrm>
            <a:off x="457200" y="1600200"/>
            <a:ext cx="8229600" cy="5029200"/>
          </a:xfrm>
        </p:spPr>
        <p:txBody>
          <a:bodyPr>
            <a:normAutofit/>
          </a:bodyPr>
          <a:lstStyle/>
          <a:p>
            <a:pPr algn="l"/>
            <a:r>
              <a:rPr lang="en-US" dirty="0" smtClean="0">
                <a:solidFill>
                  <a:schemeClr val="tx1"/>
                </a:solidFill>
              </a:rPr>
              <a:t>Other supporting documents may be included to give additional detail, if warranted.  Examples may include:</a:t>
            </a:r>
          </a:p>
          <a:p>
            <a:pPr marL="457200" indent="-457200" algn="l">
              <a:buFont typeface="Arial" pitchFamily="34" charset="0"/>
              <a:buChar char="•"/>
            </a:pPr>
            <a:r>
              <a:rPr lang="en-US" dirty="0">
                <a:solidFill>
                  <a:schemeClr val="tx1"/>
                </a:solidFill>
              </a:rPr>
              <a:t>Topographical Surveys</a:t>
            </a:r>
          </a:p>
          <a:p>
            <a:pPr marL="457200" indent="-457200" algn="l">
              <a:buFont typeface="Arial" pitchFamily="34" charset="0"/>
              <a:buChar char="•"/>
            </a:pPr>
            <a:r>
              <a:rPr lang="en-US" dirty="0" smtClean="0">
                <a:solidFill>
                  <a:schemeClr val="tx1"/>
                </a:solidFill>
              </a:rPr>
              <a:t>Civil </a:t>
            </a:r>
            <a:r>
              <a:rPr lang="en-US" dirty="0">
                <a:solidFill>
                  <a:schemeClr val="tx1"/>
                </a:solidFill>
              </a:rPr>
              <a:t>drawings</a:t>
            </a:r>
          </a:p>
          <a:p>
            <a:pPr marL="457200" indent="-457200" algn="l">
              <a:buFont typeface="Arial" pitchFamily="34" charset="0"/>
              <a:buChar char="•"/>
            </a:pPr>
            <a:r>
              <a:rPr lang="en-US" dirty="0">
                <a:solidFill>
                  <a:schemeClr val="tx1"/>
                </a:solidFill>
              </a:rPr>
              <a:t>Architectural </a:t>
            </a:r>
            <a:r>
              <a:rPr lang="en-US" dirty="0" smtClean="0">
                <a:solidFill>
                  <a:schemeClr val="tx1"/>
                </a:solidFill>
              </a:rPr>
              <a:t>drawings</a:t>
            </a:r>
          </a:p>
          <a:p>
            <a:pPr marL="457200" indent="-457200" algn="l">
              <a:buFont typeface="Arial" pitchFamily="34" charset="0"/>
              <a:buChar char="•"/>
            </a:pPr>
            <a:r>
              <a:rPr lang="en-US" dirty="0" smtClean="0">
                <a:solidFill>
                  <a:schemeClr val="tx1"/>
                </a:solidFill>
              </a:rPr>
              <a:t>Erosion &amp; Sediment Control drawings</a:t>
            </a:r>
            <a:endParaRPr lang="en-US" dirty="0">
              <a:solidFill>
                <a:schemeClr val="tx1"/>
              </a:solidFill>
            </a:endParaRPr>
          </a:p>
          <a:p>
            <a:pPr marL="457200" indent="-457200" algn="l">
              <a:buFont typeface="Arial" pitchFamily="34" charset="0"/>
              <a:buChar char="•"/>
            </a:pPr>
            <a:r>
              <a:rPr lang="en-US" dirty="0">
                <a:solidFill>
                  <a:schemeClr val="tx1"/>
                </a:solidFill>
              </a:rPr>
              <a:t>Any other documents that help </a:t>
            </a:r>
            <a:r>
              <a:rPr lang="en-US" dirty="0" smtClean="0">
                <a:solidFill>
                  <a:schemeClr val="tx1"/>
                </a:solidFill>
              </a:rPr>
              <a:t>give clarification</a:t>
            </a:r>
            <a:endParaRPr lang="en-US" dirty="0">
              <a:solidFill>
                <a:schemeClr val="tx1"/>
              </a:solidFill>
            </a:endParaRPr>
          </a:p>
        </p:txBody>
      </p:sp>
      <p:pic>
        <p:nvPicPr>
          <p:cNvPr id="5" name="Picture 2" descr="D:\Users\sgriffin\Pictures\SPC-Logo-2012-With Tagline_Transparenc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7771" y="152400"/>
            <a:ext cx="1041429" cy="54885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D:\Users\sgriffin\Pictures\State of Georgia Sea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5800" y="152400"/>
            <a:ext cx="686415" cy="680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09023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52400"/>
            <a:ext cx="6400800" cy="1470025"/>
          </a:xfrm>
        </p:spPr>
        <p:txBody>
          <a:bodyPr/>
          <a:lstStyle/>
          <a:p>
            <a:r>
              <a:rPr lang="en-US" dirty="0" smtClean="0"/>
              <a:t>Analysis</a:t>
            </a:r>
            <a:endParaRPr lang="en-US" dirty="0"/>
          </a:p>
        </p:txBody>
      </p:sp>
      <p:sp>
        <p:nvSpPr>
          <p:cNvPr id="3" name="Subtitle 2"/>
          <p:cNvSpPr>
            <a:spLocks noGrp="1"/>
          </p:cNvSpPr>
          <p:nvPr>
            <p:ph type="subTitle" idx="1"/>
          </p:nvPr>
        </p:nvSpPr>
        <p:spPr>
          <a:xfrm>
            <a:off x="457200" y="1600200"/>
            <a:ext cx="8229600" cy="5029200"/>
          </a:xfrm>
        </p:spPr>
        <p:txBody>
          <a:bodyPr>
            <a:normAutofit/>
          </a:bodyPr>
          <a:lstStyle/>
          <a:p>
            <a:pPr algn="l"/>
            <a:r>
              <a:rPr lang="en-US" dirty="0" smtClean="0">
                <a:solidFill>
                  <a:schemeClr val="tx1"/>
                </a:solidFill>
              </a:rPr>
              <a:t>After SPC receives the Certification Request, we analyze each of the attachments, looking for potential issues that could diminish the States claim to title, or </a:t>
            </a:r>
            <a:r>
              <a:rPr lang="en-US" dirty="0" smtClean="0"/>
              <a:t>to avoid improper use </a:t>
            </a:r>
            <a:r>
              <a:rPr lang="en-US" dirty="0" smtClean="0">
                <a:solidFill>
                  <a:schemeClr val="tx1"/>
                </a:solidFill>
              </a:rPr>
              <a:t>of Bond Funds</a:t>
            </a:r>
          </a:p>
          <a:p>
            <a:pPr marL="457200" indent="-457200" algn="l">
              <a:buFont typeface="Arial" pitchFamily="34" charset="0"/>
              <a:buChar char="•"/>
            </a:pPr>
            <a:r>
              <a:rPr lang="en-US" dirty="0"/>
              <a:t>Certification Instructions &amp; Checklist should be completed per instructions, with appropriate boxes checked</a:t>
            </a:r>
          </a:p>
          <a:p>
            <a:pPr marL="457200" indent="-457200" algn="l">
              <a:buFont typeface="Arial" pitchFamily="34" charset="0"/>
              <a:buChar char="•"/>
            </a:pPr>
            <a:r>
              <a:rPr lang="en-US" dirty="0" smtClean="0"/>
              <a:t>Certification </a:t>
            </a:r>
            <a:r>
              <a:rPr lang="en-US" dirty="0"/>
              <a:t>Request </a:t>
            </a:r>
            <a:r>
              <a:rPr lang="en-US" dirty="0" smtClean="0"/>
              <a:t>Letter should be submitted in format similar to Sample</a:t>
            </a:r>
            <a:endParaRPr lang="en-US" dirty="0"/>
          </a:p>
          <a:p>
            <a:pPr algn="l"/>
            <a:endParaRPr lang="en-US" dirty="0">
              <a:solidFill>
                <a:schemeClr val="tx1"/>
              </a:solidFill>
            </a:endParaRPr>
          </a:p>
        </p:txBody>
      </p:sp>
      <p:pic>
        <p:nvPicPr>
          <p:cNvPr id="5" name="Picture 2" descr="D:\Users\sgriffin\Pictures\SPC-Logo-2012-With Tagline_Transparenc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7771" y="152400"/>
            <a:ext cx="1041429" cy="54885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D:\Users\sgriffin\Pictures\State of Georgia Sea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5800" y="152400"/>
            <a:ext cx="686415" cy="680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735164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ite Certifications Ppt_State Agencies">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Site Certifications Ppt_State Agencies</Template>
  <TotalTime>127</TotalTime>
  <Words>2273</Words>
  <Application>Microsoft Office PowerPoint</Application>
  <PresentationFormat>On-screen Show (4:3)</PresentationFormat>
  <Paragraphs>257</Paragraphs>
  <Slides>53</Slides>
  <Notes>0</Notes>
  <HiddenSlides>0</HiddenSlides>
  <MMClips>0</MMClips>
  <ScaleCrop>false</ScaleCrop>
  <HeadingPairs>
    <vt:vector size="4" baseType="variant">
      <vt:variant>
        <vt:lpstr>Theme</vt:lpstr>
      </vt:variant>
      <vt:variant>
        <vt:i4>1</vt:i4>
      </vt:variant>
      <vt:variant>
        <vt:lpstr>Slide Titles</vt:lpstr>
      </vt:variant>
      <vt:variant>
        <vt:i4>53</vt:i4>
      </vt:variant>
    </vt:vector>
  </HeadingPairs>
  <TitlesOfParts>
    <vt:vector size="54" baseType="lpstr">
      <vt:lpstr>Site Certifications Ppt_State Agencies</vt:lpstr>
      <vt:lpstr>Certification of Ownership</vt:lpstr>
      <vt:lpstr>Introduction</vt:lpstr>
      <vt:lpstr>Purpose</vt:lpstr>
      <vt:lpstr>Subject to Certification</vt:lpstr>
      <vt:lpstr>Exempt from Certification</vt:lpstr>
      <vt:lpstr>Required Documents</vt:lpstr>
      <vt:lpstr>“As Needed” Documents</vt:lpstr>
      <vt:lpstr>Additional Supporting Documents</vt:lpstr>
      <vt:lpstr>Analysis</vt:lpstr>
      <vt:lpstr>Analysis</vt:lpstr>
      <vt:lpstr>Analysis</vt:lpstr>
      <vt:lpstr>Analysis</vt:lpstr>
      <vt:lpstr>Analysis</vt:lpstr>
      <vt:lpstr>Analysis</vt:lpstr>
      <vt:lpstr>Analysis</vt:lpstr>
      <vt:lpstr>Analysis</vt:lpstr>
      <vt:lpstr>PowerPoint Presentation</vt:lpstr>
      <vt:lpstr>Analysis</vt:lpstr>
      <vt:lpstr>Analysis</vt:lpstr>
      <vt:lpstr>Analysis</vt:lpstr>
      <vt:lpstr>PowerPoint Presentation</vt:lpstr>
      <vt:lpstr>Analysis</vt:lpstr>
      <vt:lpstr>Analysis</vt:lpstr>
      <vt:lpstr>PowerPoint Presentation</vt:lpstr>
      <vt:lpstr>Analysis</vt:lpstr>
      <vt:lpstr>Analysis</vt:lpstr>
      <vt:lpstr>Analysis</vt:lpstr>
      <vt:lpstr>Analysis</vt:lpstr>
      <vt:lpstr>Analysis</vt:lpstr>
      <vt:lpstr>Analysis</vt:lpstr>
      <vt:lpstr>PowerPoint Presentation</vt:lpstr>
      <vt:lpstr>Analysis</vt:lpstr>
      <vt:lpstr>Analysis</vt:lpstr>
      <vt:lpstr>Analysis</vt:lpstr>
      <vt:lpstr>Analysis</vt:lpstr>
      <vt:lpstr>Analysis</vt:lpstr>
      <vt:lpstr>Analysis</vt:lpstr>
      <vt:lpstr>Analysis</vt:lpstr>
      <vt:lpstr>RLA’s &amp; Easements</vt:lpstr>
      <vt:lpstr>RLA’s &amp; Easements</vt:lpstr>
      <vt:lpstr>RLA’s &amp; Easements</vt:lpstr>
      <vt:lpstr>RLA’s &amp; Easements</vt:lpstr>
      <vt:lpstr>Analysis</vt:lpstr>
      <vt:lpstr>Analysis</vt:lpstr>
      <vt:lpstr>Analysis</vt:lpstr>
      <vt:lpstr>Analysis</vt:lpstr>
      <vt:lpstr>Analysis</vt:lpstr>
      <vt:lpstr>Off-Site Improvements</vt:lpstr>
      <vt:lpstr>Off-Site Improvements</vt:lpstr>
      <vt:lpstr>Off-Site Improvements Board of Regents</vt:lpstr>
      <vt:lpstr>Off-Site Improvements Board of Regents</vt:lpstr>
      <vt:lpstr>Off-Site Improvements Board of Regents</vt:lpstr>
      <vt:lpstr>Delivery of   Certification of Ownership</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Certification of Ownership</dc:title>
  <dc:creator>Griffin, Sean</dc:creator>
  <cp:lastModifiedBy>York, Heather</cp:lastModifiedBy>
  <cp:revision>17</cp:revision>
  <cp:lastPrinted>2013-03-14T18:52:02Z</cp:lastPrinted>
  <dcterms:created xsi:type="dcterms:W3CDTF">2013-04-11T13:16:54Z</dcterms:created>
  <dcterms:modified xsi:type="dcterms:W3CDTF">2014-07-03T14:46:07Z</dcterms:modified>
</cp:coreProperties>
</file>