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media/image21.jpg" ContentType="image/png"/>
  <Override PartName="/ppt/media/image32.jpg" ContentType="image/png"/>
  <Override PartName="/ppt/media/image34.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58"/>
  </p:notesMasterIdLst>
  <p:handoutMasterIdLst>
    <p:handoutMasterId r:id="rId59"/>
  </p:handoutMasterIdLst>
  <p:sldIdLst>
    <p:sldId id="264" r:id="rId2"/>
    <p:sldId id="257" r:id="rId3"/>
    <p:sldId id="258" r:id="rId4"/>
    <p:sldId id="291"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35" r:id="rId37"/>
    <p:sldId id="336" r:id="rId38"/>
    <p:sldId id="337" r:id="rId39"/>
    <p:sldId id="338" r:id="rId40"/>
    <p:sldId id="339" r:id="rId41"/>
    <p:sldId id="340" r:id="rId42"/>
    <p:sldId id="259" r:id="rId43"/>
    <p:sldId id="290" r:id="rId44"/>
    <p:sldId id="323" r:id="rId45"/>
    <p:sldId id="324" r:id="rId46"/>
    <p:sldId id="325" r:id="rId47"/>
    <p:sldId id="326" r:id="rId48"/>
    <p:sldId id="327" r:id="rId49"/>
    <p:sldId id="328" r:id="rId50"/>
    <p:sldId id="329" r:id="rId51"/>
    <p:sldId id="330" r:id="rId52"/>
    <p:sldId id="331" r:id="rId53"/>
    <p:sldId id="332" r:id="rId54"/>
    <p:sldId id="333" r:id="rId55"/>
    <p:sldId id="281" r:id="rId56"/>
    <p:sldId id="334" r:id="rId57"/>
  </p:sldIdLst>
  <p:sldSz cx="9144000" cy="6858000" type="screen4x3"/>
  <p:notesSz cx="9236075" cy="6973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2156C8F-F392-4C91-8EA7-C661D9A92C07}">
          <p14:sldIdLst>
            <p14:sldId id="264"/>
            <p14:sldId id="257"/>
            <p14:sldId id="258"/>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35"/>
            <p14:sldId id="336"/>
            <p14:sldId id="337"/>
            <p14:sldId id="338"/>
            <p14:sldId id="339"/>
            <p14:sldId id="340"/>
            <p14:sldId id="259"/>
            <p14:sldId id="290"/>
            <p14:sldId id="323"/>
            <p14:sldId id="324"/>
            <p14:sldId id="325"/>
            <p14:sldId id="326"/>
            <p14:sldId id="327"/>
            <p14:sldId id="328"/>
            <p14:sldId id="329"/>
            <p14:sldId id="330"/>
            <p14:sldId id="331"/>
            <p14:sldId id="332"/>
            <p14:sldId id="333"/>
            <p14:sldId id="281"/>
            <p14:sldId id="33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98A0AA"/>
    <a:srgbClr val="34B233"/>
    <a:srgbClr val="FA8301"/>
    <a:srgbClr val="53626F"/>
    <a:srgbClr val="AAD59A"/>
    <a:srgbClr val="6BC7E8"/>
    <a:srgbClr val="006890"/>
    <a:srgbClr val="E1F3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70" d="100"/>
          <a:sy n="70" d="100"/>
        </p:scale>
        <p:origin x="-2515" y="-51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869" y="-67"/>
      </p:cViewPr>
      <p:guideLst>
        <p:guide orient="horz" pos="2197"/>
        <p:guide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title>
      <c:layout>
        <c:manualLayout>
          <c:xMode val="edge"/>
          <c:yMode val="edge"/>
          <c:x val="0.23462532206409981"/>
          <c:y val="0"/>
        </c:manualLayout>
      </c:layout>
      <c:overlay val="0"/>
      <c:txPr>
        <a:bodyPr/>
        <a:lstStyle/>
        <a:p>
          <a:pPr>
            <a:defRPr>
              <a:solidFill>
                <a:sysClr val="windowText" lastClr="000000"/>
              </a:solidFill>
            </a:defRPr>
          </a:pPr>
          <a:endParaRPr lang="en-US"/>
        </a:p>
      </c:txPr>
    </c:title>
    <c:autoTitleDeleted val="0"/>
    <c:view3D>
      <c:rotX val="50"/>
      <c:rotY val="80"/>
      <c:rAngAx val="0"/>
      <c:perspective val="0"/>
    </c:view3D>
    <c:floor>
      <c:thickness val="0"/>
    </c:floor>
    <c:sideWall>
      <c:thickness val="0"/>
    </c:sideWall>
    <c:backWall>
      <c:thickness val="0"/>
    </c:backWall>
    <c:plotArea>
      <c:layout>
        <c:manualLayout>
          <c:layoutTarget val="inner"/>
          <c:xMode val="edge"/>
          <c:yMode val="edge"/>
          <c:x val="8.0823039321919457E-4"/>
          <c:y val="0.10088100001592273"/>
          <c:w val="0.55226227455513011"/>
          <c:h val="0.8258246719160105"/>
        </c:manualLayout>
      </c:layout>
      <c:pie3DChart>
        <c:varyColors val="1"/>
        <c:ser>
          <c:idx val="0"/>
          <c:order val="0"/>
          <c:tx>
            <c:strRef>
              <c:f>Sheet1!$B$1</c:f>
              <c:strCache>
                <c:ptCount val="1"/>
                <c:pt idx="0">
                  <c:v>Named Windstorm Value Distribution</c:v>
                </c:pt>
              </c:strCache>
            </c:strRef>
          </c:tx>
          <c:spPr>
            <a:solidFill>
              <a:schemeClr val="tx1">
                <a:lumMod val="65000"/>
                <a:lumOff val="35000"/>
              </a:schemeClr>
            </a:solidFill>
          </c:spPr>
          <c:dPt>
            <c:idx val="0"/>
            <c:bubble3D val="0"/>
            <c:spPr>
              <a:solidFill>
                <a:srgbClr val="FFC000"/>
              </a:solidFill>
            </c:spPr>
          </c:dPt>
          <c:dPt>
            <c:idx val="1"/>
            <c:bubble3D val="0"/>
          </c:dPt>
          <c:dLbls>
            <c:dLbl>
              <c:idx val="0"/>
              <c:layout>
                <c:manualLayout>
                  <c:x val="-0.10703363914373089"/>
                  <c:y val="-7.8866666666666668E-2"/>
                </c:manualLayout>
              </c:layout>
              <c:tx>
                <c:rich>
                  <a:bodyPr/>
                  <a:lstStyle/>
                  <a:p>
                    <a:pPr>
                      <a:defRPr sz="1100" b="1">
                        <a:solidFill>
                          <a:schemeClr val="bg1"/>
                        </a:solidFill>
                      </a:defRPr>
                    </a:pPr>
                    <a:r>
                      <a:rPr lang="en-US" b="1" dirty="0">
                        <a:solidFill>
                          <a:schemeClr val="bg2"/>
                        </a:solidFill>
                      </a:rPr>
                      <a:t>Tier 1 </a:t>
                    </a:r>
                    <a:r>
                      <a:rPr lang="en-US" b="1" dirty="0" smtClean="0">
                        <a:solidFill>
                          <a:schemeClr val="bg2"/>
                        </a:solidFill>
                      </a:rPr>
                      <a:t>Wind</a:t>
                    </a:r>
                  </a:p>
                  <a:p>
                    <a:pPr>
                      <a:defRPr sz="1100" b="1">
                        <a:solidFill>
                          <a:schemeClr val="bg1"/>
                        </a:solidFill>
                      </a:defRPr>
                    </a:pPr>
                    <a:r>
                      <a:rPr lang="en-US" b="1" dirty="0" smtClean="0">
                        <a:solidFill>
                          <a:schemeClr val="bg2"/>
                        </a:solidFill>
                      </a:rPr>
                      <a:t> </a:t>
                    </a:r>
                    <a:r>
                      <a:rPr lang="en-US" b="1" dirty="0">
                        <a:solidFill>
                          <a:schemeClr val="bg2"/>
                        </a:solidFill>
                      </a:rPr>
                      <a:t>Locations
10%</a:t>
                    </a:r>
                  </a:p>
                </c:rich>
              </c:tx>
              <c:spPr/>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0215981603217031"/>
                  <c:y val="7.9931758530183729E-3"/>
                </c:manualLayout>
              </c:layout>
              <c:spPr/>
              <c:txPr>
                <a:bodyPr/>
                <a:lstStyle/>
                <a:p>
                  <a:pPr>
                    <a:defRPr sz="1100" b="1">
                      <a:solidFill>
                        <a:schemeClr val="bg2"/>
                      </a:solidFill>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100">
                    <a:solidFill>
                      <a:schemeClr val="bg1"/>
                    </a:solidFil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Sheet1!$A$2:$A$3</c:f>
              <c:strCache>
                <c:ptCount val="2"/>
                <c:pt idx="0">
                  <c:v>Tier 1 Wind Locations</c:v>
                </c:pt>
                <c:pt idx="1">
                  <c:v>Non Coastal Wind Locations</c:v>
                </c:pt>
              </c:strCache>
            </c:strRef>
          </c:cat>
          <c:val>
            <c:numRef>
              <c:f>Sheet1!$B$2:$B$3</c:f>
              <c:numCache>
                <c:formatCode>_("$"* #,##0.00_);_("$"* \(#,##0.00\);_("$"* "-"??_);_(@_)</c:formatCode>
                <c:ptCount val="2"/>
                <c:pt idx="0">
                  <c:v>2910560051.5412345</c:v>
                </c:pt>
                <c:pt idx="1">
                  <c:v>26159581817.188797</c:v>
                </c:pt>
              </c:numCache>
            </c:numRef>
          </c:val>
        </c:ser>
        <c:dLbls>
          <c:showLegendKey val="0"/>
          <c:showVal val="0"/>
          <c:showCatName val="0"/>
          <c:showSerName val="0"/>
          <c:showPercent val="0"/>
          <c:showBubbleSize val="0"/>
          <c:showLeaderLines val="0"/>
        </c:dLbls>
      </c:pie3DChart>
    </c:plotArea>
    <c:legend>
      <c:legendPos val="r"/>
      <c:layout>
        <c:manualLayout>
          <c:xMode val="edge"/>
          <c:yMode val="edge"/>
          <c:x val="0"/>
          <c:y val="0.88592185901675891"/>
          <c:w val="0.47994088468299256"/>
          <c:h val="0.11007923228346457"/>
        </c:manualLayout>
      </c:layout>
      <c:overlay val="0"/>
      <c:txPr>
        <a:bodyPr/>
        <a:lstStyle/>
        <a:p>
          <a:pPr>
            <a:defRPr sz="1050">
              <a:solidFill>
                <a:sysClr val="windowText" lastClr="000000"/>
              </a:solidFill>
            </a:defRPr>
          </a:pPr>
          <a:endParaRPr lang="en-US"/>
        </a:p>
      </c:txPr>
    </c:legend>
    <c:plotVisOnly val="1"/>
    <c:dispBlanksAs val="gap"/>
    <c:showDLblsOverMax val="0"/>
  </c:chart>
  <c:spPr>
    <a:noFill/>
    <a:ln>
      <a:solidFill>
        <a:schemeClr val="accent1"/>
      </a:solid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spc="0" baseline="0">
                <a:solidFill>
                  <a:schemeClr val="tx1">
                    <a:lumMod val="65000"/>
                    <a:lumOff val="35000"/>
                  </a:schemeClr>
                </a:solidFill>
                <a:latin typeface="+mn-lt"/>
                <a:ea typeface="+mn-ea"/>
                <a:cs typeface="+mn-cs"/>
              </a:defRPr>
            </a:pPr>
            <a:r>
              <a:rPr lang="en-US" b="1" dirty="0"/>
              <a:t>Cost</a:t>
            </a:r>
            <a:r>
              <a:rPr lang="en-US" b="1" baseline="0" dirty="0"/>
              <a:t> Avoidance</a:t>
            </a:r>
            <a:endParaRPr lang="en-US" b="1" dirty="0"/>
          </a:p>
        </c:rich>
      </c:tx>
      <c:overlay val="0"/>
      <c:spPr>
        <a:noFill/>
        <a:ln>
          <a:noFill/>
        </a:ln>
        <a:effectLst/>
      </c:spPr>
    </c:title>
    <c:autoTitleDeleted val="0"/>
    <c:view3D>
      <c:rotX val="15"/>
      <c:rotY val="9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Sheet1!$B$6</c:f>
              <c:strCache>
                <c:ptCount val="1"/>
                <c:pt idx="0">
                  <c:v>Existing Rent</c:v>
                </c:pt>
              </c:strCache>
            </c:strRef>
          </c:tx>
          <c:spPr>
            <a:solidFill>
              <a:schemeClr val="accent1"/>
            </a:solidFill>
            <a:ln>
              <a:noFill/>
            </a:ln>
            <a:effectLst/>
            <a:sp3d/>
          </c:spPr>
          <c:invertIfNegative val="0"/>
          <c:dLbls>
            <c:dLbl>
              <c:idx val="0"/>
              <c:layout>
                <c:manualLayout>
                  <c:x val="-4.9999343832020995E-2"/>
                  <c:y val="-3.131991051454138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val>
            <c:numRef>
              <c:f>Sheet1!$B$7</c:f>
              <c:numCache>
                <c:formatCode>_("$"* #,##0.000_);_("$"* \(#,##0.000\);_("$"* "-"??_);_(@_)</c:formatCode>
                <c:ptCount val="1"/>
                <c:pt idx="0">
                  <c:v>23.533000000000001</c:v>
                </c:pt>
              </c:numCache>
            </c:numRef>
          </c:val>
        </c:ser>
        <c:ser>
          <c:idx val="1"/>
          <c:order val="1"/>
          <c:tx>
            <c:strRef>
              <c:f>Sheet1!$C$6</c:f>
              <c:strCache>
                <c:ptCount val="1"/>
                <c:pt idx="0">
                  <c:v>Market Rent</c:v>
                </c:pt>
              </c:strCache>
            </c:strRef>
          </c:tx>
          <c:spPr>
            <a:solidFill>
              <a:schemeClr val="accent2"/>
            </a:solidFill>
            <a:ln>
              <a:noFill/>
            </a:ln>
            <a:effectLst/>
            <a:sp3d/>
          </c:spPr>
          <c:invertIfNegative val="0"/>
          <c:dLbls>
            <c:dLbl>
              <c:idx val="0"/>
              <c:layout>
                <c:manualLayout>
                  <c:x val="-5.277734033245849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val>
            <c:numRef>
              <c:f>Sheet1!$C$7</c:f>
              <c:numCache>
                <c:formatCode>_("$"* #,##0.000_);_("$"* \(#,##0.000\);_("$"* "-"??_);_(@_)</c:formatCode>
                <c:ptCount val="1"/>
                <c:pt idx="0">
                  <c:v>21.38</c:v>
                </c:pt>
              </c:numCache>
            </c:numRef>
          </c:val>
        </c:ser>
        <c:ser>
          <c:idx val="2"/>
          <c:order val="2"/>
          <c:tx>
            <c:strRef>
              <c:f>Sheet1!$D$6</c:f>
              <c:strCache>
                <c:ptCount val="1"/>
                <c:pt idx="0">
                  <c:v>Negotiated Rent</c:v>
                </c:pt>
              </c:strCache>
            </c:strRef>
          </c:tx>
          <c:spPr>
            <a:solidFill>
              <a:schemeClr val="accent3"/>
            </a:solidFill>
            <a:ln>
              <a:noFill/>
            </a:ln>
            <a:effectLst/>
            <a:sp3d/>
          </c:spPr>
          <c:invertIfNegative val="0"/>
          <c:dLbls>
            <c:dLbl>
              <c:idx val="0"/>
              <c:layout>
                <c:manualLayout>
                  <c:x val="5.8333333333333334E-2"/>
                  <c:y val="1.342281879194626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val>
            <c:numRef>
              <c:f>Sheet1!$D$7</c:f>
              <c:numCache>
                <c:formatCode>_("$"* #,##0.000_);_("$"* \(#,##0.000\);_("$"* "-"??_);_(@_)</c:formatCode>
                <c:ptCount val="1"/>
                <c:pt idx="0">
                  <c:v>18.41</c:v>
                </c:pt>
              </c:numCache>
            </c:numRef>
          </c:val>
        </c:ser>
        <c:dLbls>
          <c:showLegendKey val="0"/>
          <c:showVal val="1"/>
          <c:showCatName val="0"/>
          <c:showSerName val="0"/>
          <c:showPercent val="0"/>
          <c:showBubbleSize val="0"/>
        </c:dLbls>
        <c:gapWidth val="219"/>
        <c:shape val="box"/>
        <c:axId val="109007360"/>
        <c:axId val="107226816"/>
        <c:axId val="80215168"/>
      </c:bar3DChart>
      <c:catAx>
        <c:axId val="109007360"/>
        <c:scaling>
          <c:orientation val="minMax"/>
        </c:scaling>
        <c:delete val="1"/>
        <c:axPos val="b"/>
        <c:numFmt formatCode="General" sourceLinked="1"/>
        <c:majorTickMark val="none"/>
        <c:minorTickMark val="none"/>
        <c:tickLblPos val="nextTo"/>
        <c:crossAx val="107226816"/>
        <c:crosses val="autoZero"/>
        <c:auto val="1"/>
        <c:lblAlgn val="ctr"/>
        <c:lblOffset val="100"/>
        <c:noMultiLvlLbl val="0"/>
      </c:catAx>
      <c:valAx>
        <c:axId val="107226816"/>
        <c:scaling>
          <c:orientation val="minMax"/>
        </c:scaling>
        <c:delete val="0"/>
        <c:axPos val="r"/>
        <c:majorGridlines>
          <c:spPr>
            <a:ln w="9525" cap="flat" cmpd="sng" algn="ctr">
              <a:solidFill>
                <a:schemeClr val="tx1"/>
              </a:solidFill>
              <a:round/>
            </a:ln>
            <a:effectLst/>
          </c:spPr>
        </c:majorGridlines>
        <c:numFmt formatCode="_(&quot;$&quot;* #,##0.000_);_(&quot;$&quot;* \(#,##0.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007360"/>
        <c:crosses val="autoZero"/>
        <c:crossBetween val="between"/>
      </c:valAx>
      <c:serAx>
        <c:axId val="80215168"/>
        <c:scaling>
          <c:orientation val="minMax"/>
        </c:scaling>
        <c:delete val="0"/>
        <c:axPos val="b"/>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226816"/>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8695"/>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5231639" y="0"/>
            <a:ext cx="4002299" cy="348695"/>
          </a:xfrm>
          <a:prstGeom prst="rect">
            <a:avLst/>
          </a:prstGeom>
        </p:spPr>
        <p:txBody>
          <a:bodyPr vert="horz" lIns="92492" tIns="46246" rIns="92492" bIns="46246" rtlCol="0"/>
          <a:lstStyle>
            <a:lvl1pPr algn="r">
              <a:defRPr sz="1200"/>
            </a:lvl1pPr>
          </a:lstStyle>
          <a:p>
            <a:fld id="{DEC0F88A-4062-4C0E-9D68-0ED562BDF27D}" type="datetimeFigureOut">
              <a:rPr lang="en-US" smtClean="0"/>
              <a:t>7/15/2015</a:t>
            </a:fld>
            <a:endParaRPr lang="en-US" dirty="0"/>
          </a:p>
        </p:txBody>
      </p:sp>
      <p:sp>
        <p:nvSpPr>
          <p:cNvPr id="4" name="Footer Placeholder 3"/>
          <p:cNvSpPr>
            <a:spLocks noGrp="1"/>
          </p:cNvSpPr>
          <p:nvPr>
            <p:ph type="ftr" sz="quarter" idx="2"/>
          </p:nvPr>
        </p:nvSpPr>
        <p:spPr>
          <a:xfrm>
            <a:off x="1" y="6623983"/>
            <a:ext cx="4002299" cy="348695"/>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1639" y="6623983"/>
            <a:ext cx="4002299" cy="348695"/>
          </a:xfrm>
          <a:prstGeom prst="rect">
            <a:avLst/>
          </a:prstGeom>
        </p:spPr>
        <p:txBody>
          <a:bodyPr vert="horz" lIns="92492" tIns="46246" rIns="92492" bIns="46246" rtlCol="0" anchor="b"/>
          <a:lstStyle>
            <a:lvl1pPr algn="r">
              <a:defRPr sz="1200"/>
            </a:lvl1pPr>
          </a:lstStyle>
          <a:p>
            <a:fld id="{CCA74698-FAA2-41AB-B964-9203498F6234}" type="slidenum">
              <a:rPr lang="en-US" smtClean="0"/>
              <a:t>‹#›</a:t>
            </a:fld>
            <a:endParaRPr lang="en-US" dirty="0"/>
          </a:p>
        </p:txBody>
      </p:sp>
    </p:spTree>
    <p:extLst>
      <p:ext uri="{BB962C8B-B14F-4D97-AF65-F5344CB8AC3E}">
        <p14:creationId xmlns:p14="http://schemas.microsoft.com/office/powerpoint/2010/main" val="2636777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088" cy="3492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32400" y="0"/>
            <a:ext cx="4002088" cy="349250"/>
          </a:xfrm>
          <a:prstGeom prst="rect">
            <a:avLst/>
          </a:prstGeom>
        </p:spPr>
        <p:txBody>
          <a:bodyPr vert="horz" lIns="91440" tIns="45720" rIns="91440" bIns="45720" rtlCol="0"/>
          <a:lstStyle>
            <a:lvl1pPr algn="r">
              <a:defRPr sz="1200"/>
            </a:lvl1pPr>
          </a:lstStyle>
          <a:p>
            <a:fld id="{EF966181-E130-4042-834A-C8F7D6C731D3}" type="datetimeFigureOut">
              <a:rPr lang="en-US" smtClean="0"/>
              <a:t>7/15/2015</a:t>
            </a:fld>
            <a:endParaRPr lang="en-US" dirty="0"/>
          </a:p>
        </p:txBody>
      </p:sp>
      <p:sp>
        <p:nvSpPr>
          <p:cNvPr id="4" name="Slide Image Placeholder 3"/>
          <p:cNvSpPr>
            <a:spLocks noGrp="1" noRot="1" noChangeAspect="1"/>
          </p:cNvSpPr>
          <p:nvPr>
            <p:ph type="sldImg" idx="2"/>
          </p:nvPr>
        </p:nvSpPr>
        <p:spPr>
          <a:xfrm>
            <a:off x="2873375" y="522288"/>
            <a:ext cx="3489325" cy="26162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23925" y="3313113"/>
            <a:ext cx="7388225" cy="31384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24638"/>
            <a:ext cx="4002088" cy="34766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2400" y="6624638"/>
            <a:ext cx="4002088" cy="347662"/>
          </a:xfrm>
          <a:prstGeom prst="rect">
            <a:avLst/>
          </a:prstGeom>
        </p:spPr>
        <p:txBody>
          <a:bodyPr vert="horz" lIns="91440" tIns="45720" rIns="91440" bIns="45720" rtlCol="0" anchor="b"/>
          <a:lstStyle>
            <a:lvl1pPr algn="r">
              <a:defRPr sz="1200"/>
            </a:lvl1pPr>
          </a:lstStyle>
          <a:p>
            <a:fld id="{41C314CA-F2BB-43E8-A748-ED30ED30D419}" type="slidenum">
              <a:rPr lang="en-US" smtClean="0"/>
              <a:t>‹#›</a:t>
            </a:fld>
            <a:endParaRPr lang="en-US" dirty="0"/>
          </a:p>
        </p:txBody>
      </p:sp>
    </p:spTree>
    <p:extLst>
      <p:ext uri="{BB962C8B-B14F-4D97-AF65-F5344CB8AC3E}">
        <p14:creationId xmlns:p14="http://schemas.microsoft.com/office/powerpoint/2010/main" val="104894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422" eaLnBrk="0" hangingPunct="0">
              <a:defRPr sz="2100">
                <a:solidFill>
                  <a:schemeClr val="bg1"/>
                </a:solidFill>
                <a:latin typeface="Arial" panose="020B0604020202020204" pitchFamily="34" charset="0"/>
              </a:defRPr>
            </a:lvl1pPr>
            <a:lvl2pPr marL="752757" indent="-289522" defTabSz="955422" eaLnBrk="0" hangingPunct="0">
              <a:defRPr sz="2100">
                <a:solidFill>
                  <a:schemeClr val="bg1"/>
                </a:solidFill>
                <a:latin typeface="Arial" panose="020B0604020202020204" pitchFamily="34" charset="0"/>
              </a:defRPr>
            </a:lvl2pPr>
            <a:lvl3pPr marL="1158088" indent="-231618" defTabSz="955422" eaLnBrk="0" hangingPunct="0">
              <a:defRPr sz="2100">
                <a:solidFill>
                  <a:schemeClr val="bg1"/>
                </a:solidFill>
                <a:latin typeface="Arial" panose="020B0604020202020204" pitchFamily="34" charset="0"/>
              </a:defRPr>
            </a:lvl3pPr>
            <a:lvl4pPr marL="1621323" indent="-231618" defTabSz="955422" eaLnBrk="0" hangingPunct="0">
              <a:defRPr sz="2100">
                <a:solidFill>
                  <a:schemeClr val="bg1"/>
                </a:solidFill>
                <a:latin typeface="Arial" panose="020B0604020202020204" pitchFamily="34" charset="0"/>
              </a:defRPr>
            </a:lvl4pPr>
            <a:lvl5pPr marL="2084558" indent="-231618" defTabSz="955422" eaLnBrk="0" hangingPunct="0">
              <a:defRPr sz="2100">
                <a:solidFill>
                  <a:schemeClr val="bg1"/>
                </a:solidFill>
                <a:latin typeface="Arial" panose="020B0604020202020204" pitchFamily="34" charset="0"/>
              </a:defRPr>
            </a:lvl5pPr>
            <a:lvl6pPr marL="2547793" indent="-231618" algn="ctr" defTabSz="955422" eaLnBrk="0" fontAlgn="base" hangingPunct="0">
              <a:spcBef>
                <a:spcPct val="0"/>
              </a:spcBef>
              <a:spcAft>
                <a:spcPct val="0"/>
              </a:spcAft>
              <a:defRPr sz="2100">
                <a:solidFill>
                  <a:schemeClr val="bg1"/>
                </a:solidFill>
                <a:latin typeface="Arial" panose="020B0604020202020204" pitchFamily="34" charset="0"/>
              </a:defRPr>
            </a:lvl6pPr>
            <a:lvl7pPr marL="3011028" indent="-231618" algn="ctr" defTabSz="955422" eaLnBrk="0" fontAlgn="base" hangingPunct="0">
              <a:spcBef>
                <a:spcPct val="0"/>
              </a:spcBef>
              <a:spcAft>
                <a:spcPct val="0"/>
              </a:spcAft>
              <a:defRPr sz="2100">
                <a:solidFill>
                  <a:schemeClr val="bg1"/>
                </a:solidFill>
                <a:latin typeface="Arial" panose="020B0604020202020204" pitchFamily="34" charset="0"/>
              </a:defRPr>
            </a:lvl7pPr>
            <a:lvl8pPr marL="3474263" indent="-231618" algn="ctr" defTabSz="955422" eaLnBrk="0" fontAlgn="base" hangingPunct="0">
              <a:spcBef>
                <a:spcPct val="0"/>
              </a:spcBef>
              <a:spcAft>
                <a:spcPct val="0"/>
              </a:spcAft>
              <a:defRPr sz="2100">
                <a:solidFill>
                  <a:schemeClr val="bg1"/>
                </a:solidFill>
                <a:latin typeface="Arial" panose="020B0604020202020204" pitchFamily="34" charset="0"/>
              </a:defRPr>
            </a:lvl8pPr>
            <a:lvl9pPr marL="3937498" indent="-231618" algn="ctr" defTabSz="955422" eaLnBrk="0" fontAlgn="base" hangingPunct="0">
              <a:spcBef>
                <a:spcPct val="0"/>
              </a:spcBef>
              <a:spcAft>
                <a:spcPct val="0"/>
              </a:spcAft>
              <a:defRPr sz="2100">
                <a:solidFill>
                  <a:schemeClr val="bg1"/>
                </a:solidFill>
                <a:latin typeface="Arial" panose="020B0604020202020204" pitchFamily="34" charset="0"/>
              </a:defRPr>
            </a:lvl9pPr>
          </a:lstStyle>
          <a:p>
            <a:pPr eaLnBrk="1" hangingPunct="1"/>
            <a:fld id="{9D701938-B854-4D46-8CEB-14B00DE827C6}" type="slidenum">
              <a:rPr lang="en-US" altLang="en-US" sz="1200">
                <a:solidFill>
                  <a:schemeClr val="tx1"/>
                </a:solidFill>
              </a:rPr>
              <a:pPr eaLnBrk="1" hangingPunct="1"/>
              <a:t>5</a:t>
            </a:fld>
            <a:endParaRPr lang="en-US" altLang="en-US" sz="1200" dirty="0">
              <a:solidFill>
                <a:schemeClr val="tx1"/>
              </a:solidFill>
            </a:endParaRPr>
          </a:p>
        </p:txBody>
      </p:sp>
    </p:spTree>
    <p:extLst>
      <p:ext uri="{BB962C8B-B14F-4D97-AF65-F5344CB8AC3E}">
        <p14:creationId xmlns:p14="http://schemas.microsoft.com/office/powerpoint/2010/main" val="103680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11</a:t>
            </a:fld>
            <a:endParaRPr lang="en-US" dirty="0"/>
          </a:p>
        </p:txBody>
      </p:sp>
    </p:spTree>
    <p:extLst>
      <p:ext uri="{BB962C8B-B14F-4D97-AF65-F5344CB8AC3E}">
        <p14:creationId xmlns:p14="http://schemas.microsoft.com/office/powerpoint/2010/main" val="307972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947" eaLnBrk="0" hangingPunct="0">
              <a:defRPr sz="2100">
                <a:solidFill>
                  <a:schemeClr val="bg1"/>
                </a:solidFill>
                <a:latin typeface="Arial" charset="0"/>
              </a:defRPr>
            </a:lvl1pPr>
            <a:lvl2pPr marL="752757" indent="-289522" defTabSz="940947" eaLnBrk="0" hangingPunct="0">
              <a:defRPr sz="2100">
                <a:solidFill>
                  <a:schemeClr val="bg1"/>
                </a:solidFill>
                <a:latin typeface="Arial" charset="0"/>
              </a:defRPr>
            </a:lvl2pPr>
            <a:lvl3pPr marL="1158088" indent="-231618" defTabSz="940947" eaLnBrk="0" hangingPunct="0">
              <a:defRPr sz="2100">
                <a:solidFill>
                  <a:schemeClr val="bg1"/>
                </a:solidFill>
                <a:latin typeface="Arial" charset="0"/>
              </a:defRPr>
            </a:lvl3pPr>
            <a:lvl4pPr marL="1621323" indent="-231618" defTabSz="940947" eaLnBrk="0" hangingPunct="0">
              <a:defRPr sz="2100">
                <a:solidFill>
                  <a:schemeClr val="bg1"/>
                </a:solidFill>
                <a:latin typeface="Arial" charset="0"/>
              </a:defRPr>
            </a:lvl4pPr>
            <a:lvl5pPr marL="2084558" indent="-231618" defTabSz="940947" eaLnBrk="0" hangingPunct="0">
              <a:defRPr sz="2100">
                <a:solidFill>
                  <a:schemeClr val="bg1"/>
                </a:solidFill>
                <a:latin typeface="Arial" charset="0"/>
              </a:defRPr>
            </a:lvl5pPr>
            <a:lvl6pPr marL="2547793" indent="-231618" defTabSz="940947" eaLnBrk="0" fontAlgn="base" hangingPunct="0">
              <a:spcBef>
                <a:spcPct val="0"/>
              </a:spcBef>
              <a:spcAft>
                <a:spcPct val="0"/>
              </a:spcAft>
              <a:defRPr sz="2100">
                <a:solidFill>
                  <a:schemeClr val="bg1"/>
                </a:solidFill>
                <a:latin typeface="Arial" charset="0"/>
              </a:defRPr>
            </a:lvl6pPr>
            <a:lvl7pPr marL="3011028" indent="-231618" defTabSz="940947" eaLnBrk="0" fontAlgn="base" hangingPunct="0">
              <a:spcBef>
                <a:spcPct val="0"/>
              </a:spcBef>
              <a:spcAft>
                <a:spcPct val="0"/>
              </a:spcAft>
              <a:defRPr sz="2100">
                <a:solidFill>
                  <a:schemeClr val="bg1"/>
                </a:solidFill>
                <a:latin typeface="Arial" charset="0"/>
              </a:defRPr>
            </a:lvl7pPr>
            <a:lvl8pPr marL="3474263" indent="-231618" defTabSz="940947" eaLnBrk="0" fontAlgn="base" hangingPunct="0">
              <a:spcBef>
                <a:spcPct val="0"/>
              </a:spcBef>
              <a:spcAft>
                <a:spcPct val="0"/>
              </a:spcAft>
              <a:defRPr sz="2100">
                <a:solidFill>
                  <a:schemeClr val="bg1"/>
                </a:solidFill>
                <a:latin typeface="Arial" charset="0"/>
              </a:defRPr>
            </a:lvl8pPr>
            <a:lvl9pPr marL="3937498" indent="-231618" defTabSz="940947" eaLnBrk="0" fontAlgn="base" hangingPunct="0">
              <a:spcBef>
                <a:spcPct val="0"/>
              </a:spcBef>
              <a:spcAft>
                <a:spcPct val="0"/>
              </a:spcAft>
              <a:defRPr sz="2100">
                <a:solidFill>
                  <a:schemeClr val="bg1"/>
                </a:solidFill>
                <a:latin typeface="Arial" charset="0"/>
              </a:defRPr>
            </a:lvl9pPr>
          </a:lstStyle>
          <a:p>
            <a:pPr eaLnBrk="1" hangingPunct="1"/>
            <a:fld id="{C3019E7A-52AD-47C2-A620-7BF8D202FAD3}" type="slidenum">
              <a:rPr lang="en-US" altLang="en-US" sz="1100">
                <a:solidFill>
                  <a:schemeClr val="tx1"/>
                </a:solidFill>
              </a:rPr>
              <a:pPr eaLnBrk="1" hangingPunct="1"/>
              <a:t>31</a:t>
            </a:fld>
            <a:endParaRPr lang="en-US" altLang="en-US" sz="1100" dirty="0">
              <a:solidFill>
                <a:schemeClr val="tx1"/>
              </a:solidFill>
            </a:endParaRPr>
          </a:p>
        </p:txBody>
      </p:sp>
    </p:spTree>
    <p:extLst>
      <p:ext uri="{BB962C8B-B14F-4D97-AF65-F5344CB8AC3E}">
        <p14:creationId xmlns:p14="http://schemas.microsoft.com/office/powerpoint/2010/main" val="59352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422" eaLnBrk="0" hangingPunct="0">
              <a:defRPr sz="2100">
                <a:solidFill>
                  <a:schemeClr val="bg1"/>
                </a:solidFill>
                <a:latin typeface="Arial" panose="020B0604020202020204" pitchFamily="34" charset="0"/>
              </a:defRPr>
            </a:lvl1pPr>
            <a:lvl2pPr marL="752757" indent="-289522" defTabSz="955422" eaLnBrk="0" hangingPunct="0">
              <a:defRPr sz="2100">
                <a:solidFill>
                  <a:schemeClr val="bg1"/>
                </a:solidFill>
                <a:latin typeface="Arial" panose="020B0604020202020204" pitchFamily="34" charset="0"/>
              </a:defRPr>
            </a:lvl2pPr>
            <a:lvl3pPr marL="1158088" indent="-231618" defTabSz="955422" eaLnBrk="0" hangingPunct="0">
              <a:defRPr sz="2100">
                <a:solidFill>
                  <a:schemeClr val="bg1"/>
                </a:solidFill>
                <a:latin typeface="Arial" panose="020B0604020202020204" pitchFamily="34" charset="0"/>
              </a:defRPr>
            </a:lvl3pPr>
            <a:lvl4pPr marL="1621323" indent="-231618" defTabSz="955422" eaLnBrk="0" hangingPunct="0">
              <a:defRPr sz="2100">
                <a:solidFill>
                  <a:schemeClr val="bg1"/>
                </a:solidFill>
                <a:latin typeface="Arial" panose="020B0604020202020204" pitchFamily="34" charset="0"/>
              </a:defRPr>
            </a:lvl4pPr>
            <a:lvl5pPr marL="2084558" indent="-231618" defTabSz="955422" eaLnBrk="0" hangingPunct="0">
              <a:defRPr sz="2100">
                <a:solidFill>
                  <a:schemeClr val="bg1"/>
                </a:solidFill>
                <a:latin typeface="Arial" panose="020B0604020202020204" pitchFamily="34" charset="0"/>
              </a:defRPr>
            </a:lvl5pPr>
            <a:lvl6pPr marL="2547793" indent="-231618" algn="ctr" defTabSz="955422" eaLnBrk="0" fontAlgn="base" hangingPunct="0">
              <a:spcBef>
                <a:spcPct val="0"/>
              </a:spcBef>
              <a:spcAft>
                <a:spcPct val="0"/>
              </a:spcAft>
              <a:defRPr sz="2100">
                <a:solidFill>
                  <a:schemeClr val="bg1"/>
                </a:solidFill>
                <a:latin typeface="Arial" panose="020B0604020202020204" pitchFamily="34" charset="0"/>
              </a:defRPr>
            </a:lvl6pPr>
            <a:lvl7pPr marL="3011028" indent="-231618" algn="ctr" defTabSz="955422" eaLnBrk="0" fontAlgn="base" hangingPunct="0">
              <a:spcBef>
                <a:spcPct val="0"/>
              </a:spcBef>
              <a:spcAft>
                <a:spcPct val="0"/>
              </a:spcAft>
              <a:defRPr sz="2100">
                <a:solidFill>
                  <a:schemeClr val="bg1"/>
                </a:solidFill>
                <a:latin typeface="Arial" panose="020B0604020202020204" pitchFamily="34" charset="0"/>
              </a:defRPr>
            </a:lvl7pPr>
            <a:lvl8pPr marL="3474263" indent="-231618" algn="ctr" defTabSz="955422" eaLnBrk="0" fontAlgn="base" hangingPunct="0">
              <a:spcBef>
                <a:spcPct val="0"/>
              </a:spcBef>
              <a:spcAft>
                <a:spcPct val="0"/>
              </a:spcAft>
              <a:defRPr sz="2100">
                <a:solidFill>
                  <a:schemeClr val="bg1"/>
                </a:solidFill>
                <a:latin typeface="Arial" panose="020B0604020202020204" pitchFamily="34" charset="0"/>
              </a:defRPr>
            </a:lvl8pPr>
            <a:lvl9pPr marL="3937498" indent="-231618" algn="ctr" defTabSz="955422" eaLnBrk="0" fontAlgn="base" hangingPunct="0">
              <a:spcBef>
                <a:spcPct val="0"/>
              </a:spcBef>
              <a:spcAft>
                <a:spcPct val="0"/>
              </a:spcAft>
              <a:defRPr sz="2100">
                <a:solidFill>
                  <a:schemeClr val="bg1"/>
                </a:solidFill>
                <a:latin typeface="Arial" panose="020B0604020202020204" pitchFamily="34" charset="0"/>
              </a:defRPr>
            </a:lvl9pPr>
          </a:lstStyle>
          <a:p>
            <a:pPr eaLnBrk="1" hangingPunct="1"/>
            <a:fld id="{B86F4C91-D189-4846-9DE8-4493147B20C7}" type="slidenum">
              <a:rPr lang="en-US" altLang="en-US" sz="1200">
                <a:solidFill>
                  <a:schemeClr val="tx1"/>
                </a:solidFill>
              </a:rPr>
              <a:pPr eaLnBrk="1" hangingPunct="1"/>
              <a:t>33</a:t>
            </a:fld>
            <a:endParaRPr lang="en-US" altLang="en-US" sz="1200" dirty="0">
              <a:solidFill>
                <a:schemeClr val="tx1"/>
              </a:solidFill>
            </a:endParaRPr>
          </a:p>
        </p:txBody>
      </p:sp>
    </p:spTree>
    <p:extLst>
      <p:ext uri="{BB962C8B-B14F-4D97-AF65-F5344CB8AC3E}">
        <p14:creationId xmlns:p14="http://schemas.microsoft.com/office/powerpoint/2010/main" val="411735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198262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428956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3892284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8" name="Picture 7" descr="division-bar-title.jpg"/>
          <p:cNvPicPr>
            <a:picLocks noChangeAspect="1"/>
          </p:cNvPicPr>
          <p:nvPr userDrawn="1"/>
        </p:nvPicPr>
        <p:blipFill>
          <a:blip r:embed="rId2"/>
          <a:stretch>
            <a:fillRect/>
          </a:stretch>
        </p:blipFill>
        <p:spPr>
          <a:xfrm>
            <a:off x="4524376" y="2517775"/>
            <a:ext cx="3810000" cy="76200"/>
          </a:xfrm>
          <a:prstGeom prst="rect">
            <a:avLst/>
          </a:prstGeom>
        </p:spPr>
      </p:pic>
      <p:pic>
        <p:nvPicPr>
          <p:cNvPr id="15" name="Picture 14" descr="division-bar-footer.jpg"/>
          <p:cNvPicPr>
            <a:picLocks noChangeAspect="1"/>
          </p:cNvPicPr>
          <p:nvPr userDrawn="1"/>
        </p:nvPicPr>
        <p:blipFill>
          <a:blip r:embed="rId3"/>
          <a:stretch>
            <a:fillRect/>
          </a:stretch>
        </p:blipFill>
        <p:spPr>
          <a:xfrm>
            <a:off x="0" y="6800789"/>
            <a:ext cx="9151938" cy="69911"/>
          </a:xfrm>
          <a:prstGeom prst="rect">
            <a:avLst/>
          </a:prstGeom>
        </p:spPr>
      </p:pic>
      <p:sp>
        <p:nvSpPr>
          <p:cNvPr id="18" name="Text Placeholder 17"/>
          <p:cNvSpPr>
            <a:spLocks noGrp="1"/>
          </p:cNvSpPr>
          <p:nvPr>
            <p:ph type="body" sz="quarter" idx="10" hasCustomPrompt="1"/>
          </p:nvPr>
        </p:nvSpPr>
        <p:spPr>
          <a:xfrm>
            <a:off x="4416425" y="3162300"/>
            <a:ext cx="3995738" cy="406400"/>
          </a:xfrm>
        </p:spPr>
        <p:txBody>
          <a:bodyPr anchor="t"/>
          <a:lstStyle>
            <a:lvl1pPr algn="r">
              <a:buNone/>
              <a:defRPr sz="1400"/>
            </a:lvl1pPr>
          </a:lstStyle>
          <a:p>
            <a:pPr lvl="0"/>
            <a:r>
              <a:rPr lang="en-US" sz="1800" dirty="0" smtClean="0">
                <a:solidFill>
                  <a:srgbClr val="897865"/>
                </a:solidFill>
                <a:latin typeface="Helvetica"/>
                <a:cs typeface="Helvetica"/>
              </a:rPr>
              <a:t>May 18, 2039</a:t>
            </a:r>
            <a:endParaRPr lang="en-US" dirty="0"/>
          </a:p>
        </p:txBody>
      </p:sp>
      <p:sp>
        <p:nvSpPr>
          <p:cNvPr id="19" name="Title 18"/>
          <p:cNvSpPr>
            <a:spLocks noGrp="1"/>
          </p:cNvSpPr>
          <p:nvPr>
            <p:ph type="title" hasCustomPrompt="1"/>
          </p:nvPr>
        </p:nvSpPr>
        <p:spPr>
          <a:xfrm>
            <a:off x="457200" y="2593975"/>
            <a:ext cx="7954963" cy="542925"/>
          </a:xfrm>
        </p:spPr>
        <p:txBody>
          <a:bodyPr anchor="t"/>
          <a:lstStyle>
            <a:lvl1pPr algn="r">
              <a:defRPr/>
            </a:lvl1pPr>
          </a:lstStyle>
          <a:p>
            <a:r>
              <a:rPr lang="en-US" sz="3000" dirty="0" smtClean="0">
                <a:solidFill>
                  <a:srgbClr val="897865"/>
                </a:solidFill>
                <a:latin typeface="Helvetica"/>
                <a:cs typeface="Helvetica"/>
              </a:rPr>
              <a:t>Title of Presentation</a:t>
            </a:r>
            <a:r>
              <a:rPr lang="en-US" sz="1800" dirty="0" smtClean="0">
                <a:solidFill>
                  <a:srgbClr val="897865"/>
                </a:solidFill>
                <a:latin typeface="Helvetica"/>
                <a:cs typeface="Helvetica"/>
              </a:rPr>
              <a:t/>
            </a:r>
            <a:br>
              <a:rPr lang="en-US" sz="1800" dirty="0" smtClean="0">
                <a:solidFill>
                  <a:srgbClr val="897865"/>
                </a:solidFill>
                <a:latin typeface="Helvetica"/>
                <a:cs typeface="Helvetica"/>
              </a:rPr>
            </a:br>
            <a:endParaRPr lang="en-US" dirty="0"/>
          </a:p>
        </p:txBody>
      </p:sp>
      <p:pic>
        <p:nvPicPr>
          <p:cNvPr id="10" name="Picture 9" descr="DOAS Logo.jpg"/>
          <p:cNvPicPr>
            <a:picLocks noChangeAspect="1"/>
          </p:cNvPicPr>
          <p:nvPr userDrawn="1"/>
        </p:nvPicPr>
        <p:blipFill>
          <a:blip r:embed="rId4"/>
          <a:stretch>
            <a:fillRect/>
          </a:stretch>
        </p:blipFill>
        <p:spPr>
          <a:xfrm>
            <a:off x="457200" y="182132"/>
            <a:ext cx="1511300" cy="1511300"/>
          </a:xfrm>
          <a:prstGeom prst="rect">
            <a:avLst/>
          </a:prstGeom>
        </p:spPr>
      </p:pic>
      <p:sp>
        <p:nvSpPr>
          <p:cNvPr id="11" name="Text Placeholder 17"/>
          <p:cNvSpPr>
            <a:spLocks noGrp="1"/>
          </p:cNvSpPr>
          <p:nvPr>
            <p:ph type="body" sz="quarter" idx="11" hasCustomPrompt="1"/>
          </p:nvPr>
        </p:nvSpPr>
        <p:spPr>
          <a:xfrm>
            <a:off x="4398968" y="2070101"/>
            <a:ext cx="3995738" cy="371474"/>
          </a:xfrm>
        </p:spPr>
        <p:txBody>
          <a:bodyPr anchor="t">
            <a:normAutofit/>
          </a:bodyPr>
          <a:lstStyle>
            <a:lvl1pPr algn="r">
              <a:buNone/>
              <a:defRPr sz="1400" baseline="0">
                <a:solidFill>
                  <a:schemeClr val="tx1">
                    <a:lumMod val="50000"/>
                    <a:lumOff val="50000"/>
                  </a:schemeClr>
                </a:solidFill>
              </a:defRPr>
            </a:lvl1pPr>
          </a:lstStyle>
          <a:p>
            <a:pPr algn="r"/>
            <a:r>
              <a:rPr lang="en-US" sz="1400" dirty="0" smtClean="0">
                <a:solidFill>
                  <a:srgbClr val="5A5B5C"/>
                </a:solidFill>
                <a:latin typeface="Helvetica"/>
                <a:cs typeface="Helvetica"/>
              </a:rPr>
              <a:t>Risk Management</a:t>
            </a:r>
            <a:endParaRPr lang="en-US" sz="1400" dirty="0">
              <a:solidFill>
                <a:srgbClr val="5A5B5C"/>
              </a:solidFill>
              <a:latin typeface="Helvetica"/>
              <a:cs typeface="Helvetica"/>
            </a:endParaRPr>
          </a:p>
        </p:txBody>
      </p:sp>
    </p:spTree>
    <p:extLst>
      <p:ext uri="{BB962C8B-B14F-4D97-AF65-F5344CB8AC3E}">
        <p14:creationId xmlns:p14="http://schemas.microsoft.com/office/powerpoint/2010/main" val="418762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11" name="Picture 10" descr="end-bar.jpg"/>
          <p:cNvPicPr>
            <a:picLocks noChangeAspect="1"/>
          </p:cNvPicPr>
          <p:nvPr userDrawn="1"/>
        </p:nvPicPr>
        <p:blipFill>
          <a:blip r:embed="rId2"/>
          <a:stretch>
            <a:fillRect/>
          </a:stretch>
        </p:blipFill>
        <p:spPr>
          <a:xfrm>
            <a:off x="1928812" y="3048223"/>
            <a:ext cx="6477000" cy="75754"/>
          </a:xfrm>
          <a:prstGeom prst="rect">
            <a:avLst/>
          </a:prstGeom>
        </p:spPr>
      </p:pic>
      <p:sp>
        <p:nvSpPr>
          <p:cNvPr id="14" name="TextBox 13"/>
          <p:cNvSpPr txBox="1"/>
          <p:nvPr userDrawn="1"/>
        </p:nvSpPr>
        <p:spPr>
          <a:xfrm>
            <a:off x="1928812" y="2649340"/>
            <a:ext cx="3898901" cy="307777"/>
          </a:xfrm>
          <a:prstGeom prst="rect">
            <a:avLst/>
          </a:prstGeom>
          <a:noFill/>
        </p:spPr>
        <p:txBody>
          <a:bodyPr wrap="square" rtlCol="0">
            <a:spAutoFit/>
          </a:bodyPr>
          <a:lstStyle/>
          <a:p>
            <a:pPr algn="l"/>
            <a:r>
              <a:rPr lang="en-US" sz="1400" dirty="0" smtClean="0">
                <a:solidFill>
                  <a:srgbClr val="5A5B5C"/>
                </a:solidFill>
                <a:latin typeface="Helvetica"/>
                <a:cs typeface="Helvetica"/>
              </a:rPr>
              <a:t>Risk Management</a:t>
            </a:r>
            <a:endParaRPr lang="en-US" sz="1400" dirty="0">
              <a:solidFill>
                <a:srgbClr val="5A5B5C"/>
              </a:solidFill>
              <a:latin typeface="Helvetica"/>
              <a:cs typeface="Helvetica"/>
            </a:endParaRPr>
          </a:p>
        </p:txBody>
      </p:sp>
      <p:sp>
        <p:nvSpPr>
          <p:cNvPr id="15" name="Title 14"/>
          <p:cNvSpPr>
            <a:spLocks noGrp="1"/>
          </p:cNvSpPr>
          <p:nvPr>
            <p:ph type="title" hasCustomPrompt="1"/>
          </p:nvPr>
        </p:nvSpPr>
        <p:spPr>
          <a:xfrm>
            <a:off x="1928812" y="3269820"/>
            <a:ext cx="6477000" cy="527480"/>
          </a:xfrm>
        </p:spPr>
        <p:txBody>
          <a:bodyPr/>
          <a:lstStyle>
            <a:lvl1pPr algn="l">
              <a:defRPr/>
            </a:lvl1pPr>
          </a:lstStyle>
          <a:p>
            <a:r>
              <a:rPr lang="en-US" dirty="0" smtClean="0"/>
              <a:t>1.800.555.555</a:t>
            </a:r>
            <a:endParaRPr lang="en-US" dirty="0"/>
          </a:p>
        </p:txBody>
      </p:sp>
      <p:sp>
        <p:nvSpPr>
          <p:cNvPr id="17" name="Text Placeholder 16"/>
          <p:cNvSpPr>
            <a:spLocks noGrp="1"/>
          </p:cNvSpPr>
          <p:nvPr>
            <p:ph type="body" sz="quarter" idx="13" hasCustomPrompt="1"/>
          </p:nvPr>
        </p:nvSpPr>
        <p:spPr>
          <a:xfrm>
            <a:off x="1801813" y="3797300"/>
            <a:ext cx="3024187" cy="520700"/>
          </a:xfrm>
        </p:spPr>
        <p:txBody>
          <a:bodyPr/>
          <a:lstStyle>
            <a:lvl1pPr>
              <a:buNone/>
              <a:defRPr/>
            </a:lvl1pPr>
          </a:lstStyle>
          <a:p>
            <a:pPr lvl="0"/>
            <a:r>
              <a:rPr lang="en-US" dirty="0" err="1" smtClean="0"/>
              <a:t>www.doas.ga.gov</a:t>
            </a:r>
            <a:endParaRPr lang="en-US" dirty="0"/>
          </a:p>
        </p:txBody>
      </p:sp>
      <p:pic>
        <p:nvPicPr>
          <p:cNvPr id="7" name="Picture 6" descr="DOAS Logo.jpg"/>
          <p:cNvPicPr>
            <a:picLocks noChangeAspect="1"/>
          </p:cNvPicPr>
          <p:nvPr userDrawn="1"/>
        </p:nvPicPr>
        <p:blipFill>
          <a:blip r:embed="rId3"/>
          <a:stretch>
            <a:fillRect/>
          </a:stretch>
        </p:blipFill>
        <p:spPr>
          <a:xfrm>
            <a:off x="457200" y="2368327"/>
            <a:ext cx="1511300" cy="1511300"/>
          </a:xfrm>
          <a:prstGeom prst="rect">
            <a:avLst/>
          </a:prstGeom>
        </p:spPr>
      </p:pic>
    </p:spTree>
    <p:extLst>
      <p:ext uri="{BB962C8B-B14F-4D97-AF65-F5344CB8AC3E}">
        <p14:creationId xmlns:p14="http://schemas.microsoft.com/office/powerpoint/2010/main" val="2968686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395029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188812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66769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347911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212768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388879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3578954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15778-F785-41EB-9608-68D4E33F9CAB}" type="datetimeFigureOut">
              <a:rPr lang="en-US" smtClean="0"/>
              <a:t>7/15/2015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D972AF-00BA-4762-A97A-5493BC8A6D3C}" type="slidenum">
              <a:rPr lang="en-US" smtClean="0"/>
              <a:t>‹#›</a:t>
            </a:fld>
            <a:endParaRPr lang="en-US" dirty="0"/>
          </a:p>
        </p:txBody>
      </p:sp>
    </p:spTree>
    <p:extLst>
      <p:ext uri="{BB962C8B-B14F-4D97-AF65-F5344CB8AC3E}">
        <p14:creationId xmlns:p14="http://schemas.microsoft.com/office/powerpoint/2010/main" val="401192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A15778-F785-41EB-9608-68D4E33F9CAB}" type="datetimeFigureOut">
              <a:rPr lang="en-US" smtClean="0"/>
              <a:t>7/15/2015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972AF-00BA-4762-A97A-5493BC8A6D3C}" type="slidenum">
              <a:rPr lang="en-US" smtClean="0"/>
              <a:t>‹#›</a:t>
            </a:fld>
            <a:endParaRPr lang="en-US" dirty="0"/>
          </a:p>
        </p:txBody>
      </p:sp>
    </p:spTree>
    <p:extLst>
      <p:ext uri="{BB962C8B-B14F-4D97-AF65-F5344CB8AC3E}">
        <p14:creationId xmlns:p14="http://schemas.microsoft.com/office/powerpoint/2010/main" val="48522336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www.doas.ga.gov/" TargetMode="External"/><Relationship Id="rId3" Type="http://schemas.openxmlformats.org/officeDocument/2006/relationships/hyperlink" Target="mailto:Lisa.Pratt@doas.ga.gov" TargetMode="External"/><Relationship Id="rId7" Type="http://schemas.openxmlformats.org/officeDocument/2006/relationships/hyperlink" Target="mailto:Charles.Lawrence@doas.ga.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Mark.McKinney@doas.ga.gov" TargetMode="External"/><Relationship Id="rId5" Type="http://schemas.openxmlformats.org/officeDocument/2006/relationships/hyperlink" Target="mailto:Martha.Williams@doas.ga.gov" TargetMode="External"/><Relationship Id="rId4" Type="http://schemas.openxmlformats.org/officeDocument/2006/relationships/hyperlink" Target="mailto:Frederick.Trotter@doas.ga.gov"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ryan.remle@spc.ga.gov"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hyperlink" Target="mailto:j.wade@spc.ga.gov" TargetMode="External"/><Relationship Id="rId4" Type="http://schemas.openxmlformats.org/officeDocument/2006/relationships/hyperlink" Target="mailto:clark.wong@spc.ga.gov"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gspc.georgia.gov/publication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sp>
        <p:nvSpPr>
          <p:cNvPr id="7" name="Rectangle 6"/>
          <p:cNvSpPr/>
          <p:nvPr/>
        </p:nvSpPr>
        <p:spPr>
          <a:xfrm>
            <a:off x="0" y="4572000"/>
            <a:ext cx="9144000" cy="2286000"/>
          </a:xfrm>
          <a:prstGeom prst="rect">
            <a:avLst/>
          </a:prstGeom>
          <a:solidFill>
            <a:srgbClr val="5D86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Arial" charset="0"/>
              </a:rPr>
              <a:t>Mission:</a:t>
            </a:r>
            <a:r>
              <a:rPr lang="en-US" sz="2400" b="1" dirty="0">
                <a:solidFill>
                  <a:schemeClr val="bg1"/>
                </a:solidFill>
                <a:latin typeface="Arial" charset="0"/>
              </a:rPr>
              <a:t/>
            </a:r>
            <a:br>
              <a:rPr lang="en-US" sz="2400" b="1" dirty="0">
                <a:solidFill>
                  <a:schemeClr val="bg1"/>
                </a:solidFill>
                <a:latin typeface="Arial" charset="0"/>
              </a:rPr>
            </a:br>
            <a:r>
              <a:rPr lang="en-US" i="1" dirty="0">
                <a:solidFill>
                  <a:schemeClr val="bg1"/>
                </a:solidFill>
                <a:latin typeface="Arial" charset="0"/>
              </a:rPr>
              <a:t>To advise, guide and maximize Georgia’s real estate portfolio by applying industry best practices in asset, space and transaction management</a:t>
            </a:r>
            <a:r>
              <a:rPr lang="en-US" dirty="0">
                <a:solidFill>
                  <a:schemeClr val="tx1"/>
                </a:solidFill>
                <a:latin typeface="Arial" charset="0"/>
              </a:rPr>
              <a:t> </a:t>
            </a:r>
          </a:p>
        </p:txBody>
      </p:sp>
      <p:sp>
        <p:nvSpPr>
          <p:cNvPr id="73731" name="TextBox 11"/>
          <p:cNvSpPr txBox="1">
            <a:spLocks noChangeArrowheads="1"/>
          </p:cNvSpPr>
          <p:nvPr/>
        </p:nvSpPr>
        <p:spPr bwMode="auto">
          <a:xfrm>
            <a:off x="0" y="4724400"/>
            <a:ext cx="9372600" cy="304800"/>
          </a:xfrm>
          <a:prstGeom prst="rect">
            <a:avLst/>
          </a:prstGeom>
          <a:noFill/>
          <a:ln w="19050">
            <a:noFill/>
            <a:miter lim="800000"/>
            <a:headEnd/>
            <a:tailEnd/>
          </a:ln>
        </p:spPr>
        <p:txBody>
          <a:bodyPr>
            <a:spAutoFit/>
          </a:bodyPr>
          <a:lstStyle/>
          <a:p>
            <a:pPr algn="ctr"/>
            <a:r>
              <a:rPr lang="en-US" sz="1400" dirty="0">
                <a:solidFill>
                  <a:srgbClr val="FFFFFF"/>
                </a:solidFill>
                <a:latin typeface="Arial Narrow" pitchFamily="34" charset="0"/>
                <a:cs typeface="Arial" charset="0"/>
              </a:rPr>
              <a:t>LEASING</a:t>
            </a:r>
            <a:r>
              <a:rPr lang="en-US" sz="1200" dirty="0">
                <a:solidFill>
                  <a:srgbClr val="D9D9D9"/>
                </a:solidFill>
                <a:latin typeface="Arial Narrow" pitchFamily="34" charset="0"/>
                <a:cs typeface="Arial" charset="0"/>
              </a:rPr>
              <a:t>  </a:t>
            </a:r>
            <a:r>
              <a:rPr lang="en-US" sz="1200" dirty="0">
                <a:solidFill>
                  <a:srgbClr val="D9D9D9"/>
                </a:solidFill>
                <a:latin typeface="Arial Narrow" pitchFamily="34" charset="0"/>
                <a:cs typeface="Arial" charset="0"/>
                <a:sym typeface="Wingdings 2" pitchFamily="18" charset="2"/>
              </a:rPr>
              <a:t></a:t>
            </a:r>
            <a:r>
              <a:rPr lang="en-US" sz="1200" dirty="0">
                <a:solidFill>
                  <a:srgbClr val="D9D9D9"/>
                </a:solidFill>
                <a:latin typeface="Arial Narrow" pitchFamily="34" charset="0"/>
                <a:cs typeface="Arial" charset="0"/>
              </a:rPr>
              <a:t>  </a:t>
            </a:r>
            <a:r>
              <a:rPr lang="en-US" sz="1400" dirty="0">
                <a:solidFill>
                  <a:srgbClr val="FFFFFF"/>
                </a:solidFill>
                <a:latin typeface="Arial Narrow" pitchFamily="34" charset="0"/>
                <a:cs typeface="Arial" charset="0"/>
              </a:rPr>
              <a:t>SPACE PLANNING/DESIGN</a:t>
            </a:r>
            <a:r>
              <a:rPr lang="en-US" sz="1200" dirty="0">
                <a:solidFill>
                  <a:srgbClr val="D9D9D9"/>
                </a:solidFill>
                <a:latin typeface="Arial Narrow" pitchFamily="34" charset="0"/>
                <a:cs typeface="Arial" charset="0"/>
              </a:rPr>
              <a:t> </a:t>
            </a:r>
            <a:r>
              <a:rPr lang="en-US" sz="1200" dirty="0" smtClean="0">
                <a:solidFill>
                  <a:srgbClr val="D9D9D9"/>
                </a:solidFill>
                <a:latin typeface="Arial Narrow" pitchFamily="34" charset="0"/>
                <a:cs typeface="Arial" charset="0"/>
              </a:rPr>
              <a:t> </a:t>
            </a:r>
            <a:r>
              <a:rPr lang="en-US" sz="1200" dirty="0" smtClean="0">
                <a:solidFill>
                  <a:srgbClr val="D9D9D9"/>
                </a:solidFill>
                <a:latin typeface="Arial Narrow" pitchFamily="34" charset="0"/>
                <a:cs typeface="Arial" charset="0"/>
                <a:sym typeface="Wingdings 2" pitchFamily="18" charset="2"/>
              </a:rPr>
              <a:t></a:t>
            </a:r>
            <a:r>
              <a:rPr lang="en-US" sz="1200" dirty="0" smtClean="0">
                <a:solidFill>
                  <a:srgbClr val="D9D9D9"/>
                </a:solidFill>
                <a:latin typeface="Arial Narrow" pitchFamily="34" charset="0"/>
                <a:cs typeface="Arial" charset="0"/>
              </a:rPr>
              <a:t>   </a:t>
            </a:r>
            <a:r>
              <a:rPr lang="en-US" sz="1400" dirty="0">
                <a:solidFill>
                  <a:srgbClr val="FFFFFF"/>
                </a:solidFill>
                <a:latin typeface="Arial Narrow" pitchFamily="34" charset="0"/>
                <a:cs typeface="Arial" charset="0"/>
              </a:rPr>
              <a:t>ASSET MANAGEMENT</a:t>
            </a:r>
            <a:r>
              <a:rPr lang="en-US" sz="1200" dirty="0">
                <a:solidFill>
                  <a:srgbClr val="D9D9D9"/>
                </a:solidFill>
                <a:latin typeface="Arial Narrow" pitchFamily="34" charset="0"/>
                <a:cs typeface="Arial" charset="0"/>
              </a:rPr>
              <a:t>  </a:t>
            </a:r>
            <a:r>
              <a:rPr lang="en-US" sz="1200" dirty="0" smtClean="0">
                <a:solidFill>
                  <a:srgbClr val="D9D9D9"/>
                </a:solidFill>
                <a:latin typeface="Arial Narrow" pitchFamily="34" charset="0"/>
                <a:cs typeface="Arial" charset="0"/>
                <a:sym typeface="Wingdings 2" pitchFamily="18" charset="2"/>
              </a:rPr>
              <a:t></a:t>
            </a:r>
            <a:r>
              <a:rPr lang="en-US" sz="1200" dirty="0" smtClean="0">
                <a:solidFill>
                  <a:srgbClr val="D9D9D9"/>
                </a:solidFill>
                <a:latin typeface="Arial Narrow" pitchFamily="34" charset="0"/>
                <a:cs typeface="Arial" charset="0"/>
              </a:rPr>
              <a:t>   </a:t>
            </a:r>
            <a:r>
              <a:rPr lang="en-US" sz="1400" dirty="0">
                <a:solidFill>
                  <a:srgbClr val="FFFFFF"/>
                </a:solidFill>
                <a:latin typeface="Arial Narrow" pitchFamily="34" charset="0"/>
                <a:cs typeface="Arial" charset="0"/>
              </a:rPr>
              <a:t>LAND</a:t>
            </a:r>
            <a:r>
              <a:rPr lang="en-US" sz="1400" dirty="0">
                <a:solidFill>
                  <a:srgbClr val="D9D9D9"/>
                </a:solidFill>
                <a:latin typeface="Arial Narrow" pitchFamily="34" charset="0"/>
                <a:cs typeface="Arial" charset="0"/>
              </a:rPr>
              <a:t> </a:t>
            </a:r>
            <a:r>
              <a:rPr lang="en-US" sz="1400" dirty="0" smtClean="0">
                <a:solidFill>
                  <a:srgbClr val="FFFFFF"/>
                </a:solidFill>
                <a:latin typeface="Arial Narrow" pitchFamily="34" charset="0"/>
                <a:cs typeface="Arial" charset="0"/>
              </a:rPr>
              <a:t>ACQUISITIONS  </a:t>
            </a:r>
            <a:r>
              <a:rPr lang="en-US" sz="1400" dirty="0" smtClean="0">
                <a:solidFill>
                  <a:srgbClr val="FFFFFF"/>
                </a:solidFill>
                <a:latin typeface="Arial Narrow" pitchFamily="34" charset="0"/>
                <a:cs typeface="Arial" charset="0"/>
              </a:rPr>
              <a:t>&amp; </a:t>
            </a:r>
            <a:r>
              <a:rPr lang="en-US" sz="1400" dirty="0">
                <a:solidFill>
                  <a:srgbClr val="FFFFFF"/>
                </a:solidFill>
                <a:latin typeface="Arial Narrow" pitchFamily="34" charset="0"/>
                <a:cs typeface="Arial" charset="0"/>
              </a:rPr>
              <a:t>DISPOSITIONS</a:t>
            </a:r>
            <a:r>
              <a:rPr lang="en-US" sz="1200" dirty="0">
                <a:solidFill>
                  <a:srgbClr val="D9D9D9"/>
                </a:solidFill>
                <a:latin typeface="Arial Narrow" pitchFamily="34" charset="0"/>
                <a:cs typeface="Arial" charset="0"/>
              </a:rPr>
              <a:t>  </a:t>
            </a:r>
            <a:endParaRPr lang="en-US" sz="1400" dirty="0">
              <a:solidFill>
                <a:srgbClr val="FFFFFF"/>
              </a:solidFill>
              <a:latin typeface="Arial Narrow" pitchFamily="34" charset="0"/>
              <a:cs typeface="Arial" charset="0"/>
            </a:endParaRPr>
          </a:p>
        </p:txBody>
      </p:sp>
      <p:sp>
        <p:nvSpPr>
          <p:cNvPr id="73732" name="TextBox 15"/>
          <p:cNvSpPr txBox="1">
            <a:spLocks noChangeArrowheads="1"/>
          </p:cNvSpPr>
          <p:nvPr/>
        </p:nvSpPr>
        <p:spPr bwMode="auto">
          <a:xfrm>
            <a:off x="457200" y="5473700"/>
            <a:ext cx="8534400" cy="641350"/>
          </a:xfrm>
          <a:prstGeom prst="rect">
            <a:avLst/>
          </a:prstGeom>
          <a:noFill/>
          <a:ln w="9525">
            <a:noFill/>
            <a:miter lim="800000"/>
            <a:headEnd/>
            <a:tailEnd/>
          </a:ln>
        </p:spPr>
        <p:txBody>
          <a:bodyPr>
            <a:spAutoFit/>
          </a:bodyPr>
          <a:lstStyle/>
          <a:p>
            <a:pPr algn="ctr"/>
            <a:endParaRPr lang="en-US" sz="3600" dirty="0">
              <a:solidFill>
                <a:srgbClr val="FFFFFF"/>
              </a:solidFill>
              <a:latin typeface="Calibri" pitchFamily="34" charset="0"/>
              <a:cs typeface="Arial" charset="0"/>
            </a:endParaRPr>
          </a:p>
        </p:txBody>
      </p:sp>
      <p:cxnSp>
        <p:nvCxnSpPr>
          <p:cNvPr id="16" name="Straight Connector 15"/>
          <p:cNvCxnSpPr/>
          <p:nvPr/>
        </p:nvCxnSpPr>
        <p:spPr>
          <a:xfrm>
            <a:off x="0" y="5029200"/>
            <a:ext cx="9144000" cy="1588"/>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4724400"/>
            <a:ext cx="9144000" cy="1588"/>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3735" name="Picture 4" descr="walker lookout mountain 110507_145"/>
          <p:cNvPicPr>
            <a:picLocks noChangeAspect="1" noChangeArrowheads="1"/>
          </p:cNvPicPr>
          <p:nvPr/>
        </p:nvPicPr>
        <p:blipFill>
          <a:blip r:embed="rId2"/>
          <a:srcRect/>
          <a:stretch>
            <a:fillRect/>
          </a:stretch>
        </p:blipFill>
        <p:spPr bwMode="auto">
          <a:xfrm>
            <a:off x="2819400" y="1219200"/>
            <a:ext cx="3467100" cy="3352800"/>
          </a:xfrm>
          <a:prstGeom prst="rect">
            <a:avLst/>
          </a:prstGeom>
          <a:noFill/>
          <a:ln w="9525">
            <a:noFill/>
            <a:miter lim="800000"/>
            <a:headEnd/>
            <a:tailEnd/>
          </a:ln>
        </p:spPr>
      </p:pic>
      <p:pic>
        <p:nvPicPr>
          <p:cNvPr id="73737" name="Picture 11"/>
          <p:cNvPicPr>
            <a:picLocks noChangeAspect="1" noChangeArrowheads="1"/>
          </p:cNvPicPr>
          <p:nvPr/>
        </p:nvPicPr>
        <p:blipFill>
          <a:blip r:embed="rId3"/>
          <a:srcRect/>
          <a:stretch>
            <a:fillRect/>
          </a:stretch>
        </p:blipFill>
        <p:spPr bwMode="auto">
          <a:xfrm>
            <a:off x="6172200" y="1219200"/>
            <a:ext cx="2971800" cy="3362325"/>
          </a:xfrm>
          <a:prstGeom prst="rect">
            <a:avLst/>
          </a:prstGeom>
          <a:noFill/>
          <a:ln w="9525">
            <a:noFill/>
            <a:miter lim="800000"/>
            <a:headEnd/>
            <a:tailEnd/>
          </a:ln>
        </p:spPr>
      </p:pic>
      <p:pic>
        <p:nvPicPr>
          <p:cNvPr id="73738" name="Picture 12"/>
          <p:cNvPicPr>
            <a:picLocks noChangeAspect="1" noChangeArrowheads="1"/>
          </p:cNvPicPr>
          <p:nvPr/>
        </p:nvPicPr>
        <p:blipFill>
          <a:blip r:embed="rId4"/>
          <a:srcRect b="13782"/>
          <a:stretch>
            <a:fillRect/>
          </a:stretch>
        </p:blipFill>
        <p:spPr bwMode="auto">
          <a:xfrm>
            <a:off x="0" y="1219200"/>
            <a:ext cx="2819400" cy="3367088"/>
          </a:xfrm>
          <a:prstGeom prst="rect">
            <a:avLst/>
          </a:prstGeom>
          <a:noFill/>
          <a:ln w="9525">
            <a:noFill/>
            <a:miter lim="800000"/>
            <a:headEnd/>
            <a:tailEnd/>
          </a:ln>
        </p:spPr>
      </p:pic>
      <p:pic>
        <p:nvPicPr>
          <p:cNvPr id="73740" name="Picture 12" descr="gaseal"/>
          <p:cNvPicPr>
            <a:picLocks noChangeAspect="1" noChangeArrowheads="1"/>
          </p:cNvPicPr>
          <p:nvPr/>
        </p:nvPicPr>
        <p:blipFill>
          <a:blip r:embed="rId5"/>
          <a:srcRect/>
          <a:stretch>
            <a:fillRect/>
          </a:stretch>
        </p:blipFill>
        <p:spPr bwMode="auto">
          <a:xfrm>
            <a:off x="152400" y="152400"/>
            <a:ext cx="990600" cy="919163"/>
          </a:xfrm>
          <a:prstGeom prst="rect">
            <a:avLst/>
          </a:prstGeom>
          <a:noFill/>
        </p:spPr>
      </p:pic>
    </p:spTree>
    <p:extLst>
      <p:ext uri="{BB962C8B-B14F-4D97-AF65-F5344CB8AC3E}">
        <p14:creationId xmlns:p14="http://schemas.microsoft.com/office/powerpoint/2010/main" val="146286295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E7EACD-A346-A34B-BBAF-EF458C812BA9}" type="slidenum">
              <a:rPr lang="en-US" smtClean="0"/>
              <a:pPr/>
              <a:t>10</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8811" y="688770"/>
            <a:ext cx="4880758" cy="5437394"/>
          </a:xfrm>
          <a:prstGeom prst="rect">
            <a:avLst/>
          </a:prstGeom>
        </p:spPr>
      </p:pic>
    </p:spTree>
    <p:extLst>
      <p:ext uri="{BB962C8B-B14F-4D97-AF65-F5344CB8AC3E}">
        <p14:creationId xmlns:p14="http://schemas.microsoft.com/office/powerpoint/2010/main" val="2448940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E7EACD-A346-A34B-BBAF-EF458C812BA9}" type="slidenum">
              <a:rPr lang="en-US" smtClean="0"/>
              <a:pPr/>
              <a:t>11</a:t>
            </a:fld>
            <a:endParaRPr lang="en-US" dirty="0"/>
          </a:p>
        </p:txBody>
      </p:sp>
      <p:pic>
        <p:nvPicPr>
          <p:cNvPr id="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8759" y="843148"/>
            <a:ext cx="8015844" cy="5513202"/>
          </a:xfrm>
        </p:spPr>
      </p:pic>
    </p:spTree>
    <p:extLst>
      <p:ext uri="{BB962C8B-B14F-4D97-AF65-F5344CB8AC3E}">
        <p14:creationId xmlns:p14="http://schemas.microsoft.com/office/powerpoint/2010/main" val="91949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0031" y="1068780"/>
            <a:ext cx="6982691" cy="5057384"/>
          </a:xfrm>
        </p:spPr>
      </p:pic>
      <p:sp>
        <p:nvSpPr>
          <p:cNvPr id="4" name="Slide Number Placeholder 3"/>
          <p:cNvSpPr>
            <a:spLocks noGrp="1"/>
          </p:cNvSpPr>
          <p:nvPr>
            <p:ph type="sldNum" sz="quarter" idx="12"/>
          </p:nvPr>
        </p:nvSpPr>
        <p:spPr/>
        <p:txBody>
          <a:bodyPr/>
          <a:lstStyle/>
          <a:p>
            <a:fld id="{CCE7EACD-A346-A34B-BBAF-EF458C812BA9}" type="slidenum">
              <a:rPr lang="en-US" smtClean="0"/>
              <a:pPr/>
              <a:t>12</a:t>
            </a:fld>
            <a:endParaRPr lang="en-US" dirty="0"/>
          </a:p>
        </p:txBody>
      </p:sp>
    </p:spTree>
    <p:extLst>
      <p:ext uri="{BB962C8B-B14F-4D97-AF65-F5344CB8AC3E}">
        <p14:creationId xmlns:p14="http://schemas.microsoft.com/office/powerpoint/2010/main" val="2024623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68846" y="1291441"/>
            <a:ext cx="6406307" cy="4525963"/>
          </a:xfrm>
          <a:prstGeom prst="rect">
            <a:avLst/>
          </a:prstGeom>
        </p:spPr>
      </p:pic>
      <p:sp>
        <p:nvSpPr>
          <p:cNvPr id="4" name="Slide Number Placeholder 3"/>
          <p:cNvSpPr>
            <a:spLocks noGrp="1"/>
          </p:cNvSpPr>
          <p:nvPr>
            <p:ph type="sldNum" sz="quarter" idx="12"/>
          </p:nvPr>
        </p:nvSpPr>
        <p:spPr/>
        <p:txBody>
          <a:bodyPr/>
          <a:lstStyle/>
          <a:p>
            <a:fld id="{CCE7EACD-A346-A34B-BBAF-EF458C812BA9}" type="slidenum">
              <a:rPr lang="en-US" smtClean="0"/>
              <a:pPr/>
              <a:t>13</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2730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E7EACD-A346-A34B-BBAF-EF458C812BA9}" type="slidenum">
              <a:rPr lang="en-US" smtClean="0"/>
              <a:pPr/>
              <a:t>14</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2675" y="2196306"/>
            <a:ext cx="4438650" cy="3333750"/>
          </a:xfrm>
        </p:spPr>
      </p:pic>
    </p:spTree>
    <p:extLst>
      <p:ext uri="{BB962C8B-B14F-4D97-AF65-F5344CB8AC3E}">
        <p14:creationId xmlns:p14="http://schemas.microsoft.com/office/powerpoint/2010/main" val="3845885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5744" y="1600200"/>
            <a:ext cx="4072511" cy="4525963"/>
          </a:xfrm>
        </p:spPr>
      </p:pic>
      <p:sp>
        <p:nvSpPr>
          <p:cNvPr id="4" name="Slide Number Placeholder 3"/>
          <p:cNvSpPr>
            <a:spLocks noGrp="1"/>
          </p:cNvSpPr>
          <p:nvPr>
            <p:ph type="sldNum" sz="quarter" idx="12"/>
          </p:nvPr>
        </p:nvSpPr>
        <p:spPr/>
        <p:txBody>
          <a:bodyPr/>
          <a:lstStyle/>
          <a:p>
            <a:fld id="{CCE7EACD-A346-A34B-BBAF-EF458C812BA9}" type="slidenum">
              <a:rPr lang="en-US" smtClean="0"/>
              <a:pPr/>
              <a:t>15</a:t>
            </a:fld>
            <a:endParaRPr lang="en-US" dirty="0"/>
          </a:p>
        </p:txBody>
      </p:sp>
    </p:spTree>
    <p:extLst>
      <p:ext uri="{BB962C8B-B14F-4D97-AF65-F5344CB8AC3E}">
        <p14:creationId xmlns:p14="http://schemas.microsoft.com/office/powerpoint/2010/main" val="1543954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136"/>
          </a:xfrm>
        </p:spPr>
        <p:txBody>
          <a:bodyPr>
            <a:normAutofit fontScale="90000"/>
          </a:bodyPr>
          <a:lstStyle/>
          <a:p>
            <a:r>
              <a:rPr lang="en-US" dirty="0" smtClean="0">
                <a:solidFill>
                  <a:schemeClr val="tx1"/>
                </a:solidFill>
              </a:rPr>
              <a:t>BLLIP / PROPERTY COVERAGE CONNECTION</a:t>
            </a:r>
            <a:endParaRPr lang="en-US" dirty="0">
              <a:solidFill>
                <a:schemeClr val="tx1"/>
              </a:solidFill>
            </a:endParaRPr>
          </a:p>
        </p:txBody>
      </p:sp>
      <p:sp>
        <p:nvSpPr>
          <p:cNvPr id="3" name="Content Placeholder 2"/>
          <p:cNvSpPr>
            <a:spLocks noGrp="1"/>
          </p:cNvSpPr>
          <p:nvPr>
            <p:ph idx="1"/>
          </p:nvPr>
        </p:nvSpPr>
        <p:spPr>
          <a:xfrm>
            <a:off x="231569" y="1249378"/>
            <a:ext cx="8229600" cy="4631166"/>
          </a:xfrm>
        </p:spPr>
        <p:txBody>
          <a:bodyPr>
            <a:normAutofit fontScale="70000" lnSpcReduction="20000"/>
          </a:bodyPr>
          <a:lstStyle/>
          <a:p>
            <a:pPr marL="502920" indent="-342900">
              <a:lnSpc>
                <a:spcPct val="170000"/>
              </a:lnSpc>
              <a:spcBef>
                <a:spcPts val="0"/>
              </a:spcBef>
              <a:buAutoNum type="arabicPeriod"/>
            </a:pPr>
            <a:r>
              <a:rPr lang="en-US" sz="2000" dirty="0" smtClean="0">
                <a:solidFill>
                  <a:schemeClr val="tx1"/>
                </a:solidFill>
              </a:rPr>
              <a:t>UTILIZE BLLIP DATA TO CONFIRM COVERAGE VALUATION </a:t>
            </a:r>
          </a:p>
          <a:p>
            <a:pPr marL="502920" indent="-342900">
              <a:lnSpc>
                <a:spcPct val="170000"/>
              </a:lnSpc>
              <a:spcBef>
                <a:spcPts val="0"/>
              </a:spcBef>
              <a:buAutoNum type="arabicPeriod"/>
            </a:pPr>
            <a:r>
              <a:rPr lang="en-US" sz="2000" dirty="0" smtClean="0">
                <a:solidFill>
                  <a:schemeClr val="tx1"/>
                </a:solidFill>
              </a:rPr>
              <a:t>RESOURCE TOOL FOR COVERAGE RENEWALS</a:t>
            </a:r>
          </a:p>
          <a:p>
            <a:pPr marL="502920" indent="-342900">
              <a:lnSpc>
                <a:spcPct val="170000"/>
              </a:lnSpc>
              <a:spcBef>
                <a:spcPts val="0"/>
              </a:spcBef>
              <a:buAutoNum type="arabicPeriod"/>
            </a:pPr>
            <a:r>
              <a:rPr lang="en-US" sz="2000" dirty="0" smtClean="0">
                <a:solidFill>
                  <a:schemeClr val="tx1"/>
                </a:solidFill>
              </a:rPr>
              <a:t>GENERATE PRE –BILLS/ FINAL INVOICES TO AGENCIES BASED ON BLLIP RECORDS</a:t>
            </a:r>
          </a:p>
          <a:p>
            <a:pPr marL="502920" indent="-342900">
              <a:lnSpc>
                <a:spcPct val="170000"/>
              </a:lnSpc>
              <a:spcBef>
                <a:spcPts val="0"/>
              </a:spcBef>
              <a:buAutoNum type="arabicPeriod"/>
            </a:pPr>
            <a:r>
              <a:rPr lang="en-US" sz="2000" dirty="0" smtClean="0">
                <a:solidFill>
                  <a:schemeClr val="tx1"/>
                </a:solidFill>
              </a:rPr>
              <a:t>RMS SCRUB BLLIP DATA FOR ERRORS/MISSING DATA PRIOR TO EXPORTING TO INSURANCE MARKETS</a:t>
            </a:r>
          </a:p>
          <a:p>
            <a:pPr marL="502920" indent="-342900">
              <a:lnSpc>
                <a:spcPct val="170000"/>
              </a:lnSpc>
              <a:spcBef>
                <a:spcPts val="0"/>
              </a:spcBef>
              <a:buAutoNum type="arabicPeriod"/>
            </a:pPr>
            <a:r>
              <a:rPr lang="en-US" sz="2000" dirty="0" smtClean="0">
                <a:solidFill>
                  <a:schemeClr val="tx1"/>
                </a:solidFill>
              </a:rPr>
              <a:t>DATA IS EXPORTED TO INSURANCE BROKERS WHO GENERATE  MODELS BASED </a:t>
            </a:r>
            <a:r>
              <a:rPr lang="en-US" sz="2000" dirty="0">
                <a:solidFill>
                  <a:schemeClr val="tx1"/>
                </a:solidFill>
              </a:rPr>
              <a:t>ON </a:t>
            </a:r>
            <a:r>
              <a:rPr lang="en-US" sz="2000" dirty="0" smtClean="0">
                <a:solidFill>
                  <a:schemeClr val="tx1"/>
                </a:solidFill>
              </a:rPr>
              <a:t>HISTORICAL LOSS DATA FOR  </a:t>
            </a:r>
            <a:r>
              <a:rPr lang="en-US" sz="2000" b="1" i="1" dirty="0" smtClean="0">
                <a:solidFill>
                  <a:schemeClr val="tx1"/>
                </a:solidFill>
              </a:rPr>
              <a:t>WINDSTORM, FLOOD, FIRE AND EARTHQUAKE LOSSES</a:t>
            </a:r>
          </a:p>
          <a:p>
            <a:pPr marL="502920" indent="-342900">
              <a:lnSpc>
                <a:spcPct val="170000"/>
              </a:lnSpc>
              <a:spcBef>
                <a:spcPts val="0"/>
              </a:spcBef>
              <a:buAutoNum type="arabicPeriod"/>
            </a:pPr>
            <a:r>
              <a:rPr lang="en-US" sz="2000" dirty="0" smtClean="0">
                <a:solidFill>
                  <a:schemeClr val="tx1"/>
                </a:solidFill>
              </a:rPr>
              <a:t>BLLIP DATA, HISTORICAL MODELING, STATE GA LOSS HISTORY IS SUBMITTED TO EXCESS MARKETS FOR GEOCODING / MODELING TO DETERMINE THE ACCURACY OF THE DATA WHICH DETERMINES:</a:t>
            </a:r>
          </a:p>
          <a:p>
            <a:pPr lvl="1">
              <a:lnSpc>
                <a:spcPct val="170000"/>
              </a:lnSpc>
              <a:spcBef>
                <a:spcPts val="0"/>
              </a:spcBef>
            </a:pPr>
            <a:r>
              <a:rPr lang="en-US" sz="2000" dirty="0" smtClean="0">
                <a:solidFill>
                  <a:schemeClr val="tx1"/>
                </a:solidFill>
              </a:rPr>
              <a:t> 	COVERAGE AVAILABILITY</a:t>
            </a:r>
          </a:p>
          <a:p>
            <a:pPr lvl="1">
              <a:lnSpc>
                <a:spcPct val="170000"/>
              </a:lnSpc>
              <a:spcBef>
                <a:spcPts val="0"/>
              </a:spcBef>
            </a:pPr>
            <a:r>
              <a:rPr lang="en-US" sz="2000" dirty="0">
                <a:solidFill>
                  <a:schemeClr val="tx1"/>
                </a:solidFill>
              </a:rPr>
              <a:t>	</a:t>
            </a:r>
            <a:r>
              <a:rPr lang="en-US" sz="2000" dirty="0" smtClean="0">
                <a:solidFill>
                  <a:schemeClr val="tx1"/>
                </a:solidFill>
              </a:rPr>
              <a:t>RATES/ PREMIUMS</a:t>
            </a:r>
          </a:p>
          <a:p>
            <a:pPr lvl="1">
              <a:lnSpc>
                <a:spcPct val="170000"/>
              </a:lnSpc>
              <a:spcBef>
                <a:spcPts val="0"/>
              </a:spcBef>
            </a:pPr>
            <a:r>
              <a:rPr lang="en-US" sz="2000" dirty="0">
                <a:solidFill>
                  <a:schemeClr val="tx1"/>
                </a:solidFill>
              </a:rPr>
              <a:t>	</a:t>
            </a:r>
            <a:r>
              <a:rPr lang="en-US" sz="2000" dirty="0" smtClean="0">
                <a:solidFill>
                  <a:schemeClr val="tx1"/>
                </a:solidFill>
              </a:rPr>
              <a:t>CONDITIONS OF COVERAGE</a:t>
            </a:r>
          </a:p>
          <a:p>
            <a:pPr marL="560070" lvl="1" indent="0">
              <a:lnSpc>
                <a:spcPct val="170000"/>
              </a:lnSpc>
              <a:spcBef>
                <a:spcPts val="0"/>
              </a:spcBef>
              <a:buNone/>
            </a:pPr>
            <a:r>
              <a:rPr lang="en-US" sz="2000" dirty="0">
                <a:solidFill>
                  <a:schemeClr val="tx1"/>
                </a:solidFill>
              </a:rPr>
              <a:t>	</a:t>
            </a:r>
            <a:endParaRPr lang="en-US" sz="2000" dirty="0" smtClean="0">
              <a:solidFill>
                <a:schemeClr val="tx1"/>
              </a:solidFill>
            </a:endParaRPr>
          </a:p>
          <a:p>
            <a:pPr marL="160020" indent="0">
              <a:buNone/>
            </a:pPr>
            <a:endParaRPr lang="en-US" dirty="0" smtClean="0"/>
          </a:p>
          <a:p>
            <a:pPr marL="502920" indent="-342900">
              <a:buAutoNum type="arabicPeriod"/>
            </a:pPr>
            <a:endParaRPr lang="en-US" dirty="0" smtClean="0"/>
          </a:p>
          <a:p>
            <a:pPr marL="502920" indent="-342900">
              <a:buAutoNum type="arabicPeriod"/>
            </a:pPr>
            <a:endParaRPr lang="en-US" dirty="0"/>
          </a:p>
        </p:txBody>
      </p:sp>
      <p:sp>
        <p:nvSpPr>
          <p:cNvPr id="4" name="Slide Number Placeholder 3"/>
          <p:cNvSpPr>
            <a:spLocks noGrp="1"/>
          </p:cNvSpPr>
          <p:nvPr>
            <p:ph type="sldNum" sz="quarter" idx="12"/>
          </p:nvPr>
        </p:nvSpPr>
        <p:spPr/>
        <p:txBody>
          <a:bodyPr/>
          <a:lstStyle/>
          <a:p>
            <a:fld id="{CCE7EACD-A346-A34B-BBAF-EF458C812BA9}" type="slidenum">
              <a:rPr lang="en-US" smtClean="0"/>
              <a:pPr/>
              <a:t>16</a:t>
            </a:fld>
            <a:endParaRPr lang="en-US" dirty="0"/>
          </a:p>
        </p:txBody>
      </p:sp>
    </p:spTree>
    <p:extLst>
      <p:ext uri="{BB962C8B-B14F-4D97-AF65-F5344CB8AC3E}">
        <p14:creationId xmlns:p14="http://schemas.microsoft.com/office/powerpoint/2010/main" val="811419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097" name="Rectangle 2"/>
          <p:cNvSpPr>
            <a:spLocks noGrp="1"/>
          </p:cNvSpPr>
          <p:nvPr>
            <p:ph type="title"/>
          </p:nvPr>
        </p:nvSpPr>
        <p:spPr>
          <a:xfrm>
            <a:off x="609600" y="167473"/>
            <a:ext cx="7777162" cy="914400"/>
          </a:xfrm>
        </p:spPr>
        <p:txBody>
          <a:bodyPr/>
          <a:lstStyle/>
          <a:p>
            <a:pPr eaLnBrk="1" hangingPunct="1">
              <a:defRPr/>
            </a:pPr>
            <a:r>
              <a:rPr lang="en-US" dirty="0" smtClean="0">
                <a:solidFill>
                  <a:schemeClr val="tx1"/>
                </a:solidFill>
              </a:rPr>
              <a:t>VALUE DISTRIBUTION</a:t>
            </a:r>
          </a:p>
        </p:txBody>
      </p:sp>
      <p:sp>
        <p:nvSpPr>
          <p:cNvPr id="64516102" name="Rectangle 3"/>
          <p:cNvSpPr>
            <a:spLocks noGrp="1"/>
          </p:cNvSpPr>
          <p:nvPr>
            <p:ph type="body" idx="1"/>
          </p:nvPr>
        </p:nvSpPr>
        <p:spPr>
          <a:xfrm>
            <a:off x="228599" y="1081873"/>
            <a:ext cx="8459787" cy="4937927"/>
          </a:xfrm>
        </p:spPr>
        <p:txBody>
          <a:bodyPr/>
          <a:lstStyle/>
          <a:p>
            <a:pPr marL="395287" lvl="1" indent="0" eaLnBrk="1" hangingPunct="1">
              <a:buNone/>
            </a:pPr>
            <a:r>
              <a:rPr lang="en-US" sz="1800" b="1" dirty="0" smtClean="0">
                <a:solidFill>
                  <a:schemeClr val="bg1"/>
                </a:solidFill>
              </a:rPr>
              <a:t>Non Coastal Values (Building, Contents= $26,159,581,817.19</a:t>
            </a:r>
          </a:p>
          <a:p>
            <a:pPr lvl="1" indent="-347663" eaLnBrk="1" hangingPunct="1"/>
            <a:r>
              <a:rPr lang="en-US" sz="1800" b="1" dirty="0" smtClean="0">
                <a:solidFill>
                  <a:schemeClr val="bg1"/>
                </a:solidFill>
              </a:rPr>
              <a:t>Tier 1 (Building, Contents, &amp; BI) = $2,910,560,051.54</a:t>
            </a:r>
          </a:p>
          <a:p>
            <a:pPr lvl="1" indent="-347663" eaLnBrk="1" hangingPunct="1"/>
            <a:r>
              <a:rPr lang="en-US" sz="1800" b="1" dirty="0" smtClean="0">
                <a:solidFill>
                  <a:schemeClr val="bg1"/>
                </a:solidFill>
              </a:rPr>
              <a:t>Total (Building, Contents, &amp; BI) = $29,070,141,868.73</a:t>
            </a:r>
          </a:p>
        </p:txBody>
      </p:sp>
      <p:graphicFrame>
        <p:nvGraphicFramePr>
          <p:cNvPr id="3" name="Chart 2"/>
          <p:cNvGraphicFramePr/>
          <p:nvPr>
            <p:extLst>
              <p:ext uri="{D42A27DB-BD31-4B8C-83A1-F6EECF244321}">
                <p14:modId xmlns:p14="http://schemas.microsoft.com/office/powerpoint/2010/main" val="3462976614"/>
              </p:ext>
            </p:extLst>
          </p:nvPr>
        </p:nvGraphicFramePr>
        <p:xfrm>
          <a:off x="382586" y="1448554"/>
          <a:ext cx="8305800" cy="46474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99449158"/>
              </p:ext>
            </p:extLst>
          </p:nvPr>
        </p:nvGraphicFramePr>
        <p:xfrm>
          <a:off x="5334000" y="2971800"/>
          <a:ext cx="3048000" cy="2606041"/>
        </p:xfrm>
        <a:graphic>
          <a:graphicData uri="http://schemas.openxmlformats.org/drawingml/2006/table">
            <a:tbl>
              <a:tblPr firstRow="1" bandRow="1">
                <a:tableStyleId>{5C22544A-7EE6-4342-B048-85BDC9FD1C3A}</a:tableStyleId>
              </a:tblPr>
              <a:tblGrid>
                <a:gridCol w="1524000"/>
                <a:gridCol w="1524000"/>
              </a:tblGrid>
              <a:tr h="444211">
                <a:tc>
                  <a:txBody>
                    <a:bodyPr/>
                    <a:lstStyle/>
                    <a:p>
                      <a:r>
                        <a:rPr lang="en-US" sz="1200" dirty="0" smtClean="0"/>
                        <a:t>Tier 1 Wind County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5B5C"/>
                    </a:solidFill>
                  </a:tcPr>
                </a:tc>
                <a:tc>
                  <a:txBody>
                    <a:bodyPr/>
                    <a:lstStyle/>
                    <a:p>
                      <a:r>
                        <a:rPr lang="en-US" sz="1200" dirty="0" smtClean="0"/>
                        <a:t>TIV</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5B5C"/>
                    </a:solidFill>
                  </a:tcPr>
                </a:tc>
              </a:tr>
              <a:tr h="360305">
                <a:tc>
                  <a:txBody>
                    <a:bodyPr/>
                    <a:lstStyle/>
                    <a:p>
                      <a:r>
                        <a:rPr lang="en-US" sz="1200" dirty="0" smtClean="0"/>
                        <a:t>Bryan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$13,367,011.35</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305">
                <a:tc>
                  <a:txBody>
                    <a:bodyPr/>
                    <a:lstStyle/>
                    <a:p>
                      <a:r>
                        <a:rPr lang="en-US" sz="1200" dirty="0" smtClean="0"/>
                        <a:t>Camden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$34,991,815.99</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305">
                <a:tc>
                  <a:txBody>
                    <a:bodyPr/>
                    <a:lstStyle/>
                    <a:p>
                      <a:r>
                        <a:rPr lang="en-US" sz="1200" dirty="0" smtClean="0"/>
                        <a:t>Chatham</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$2,300,548,869.77</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305">
                <a:tc>
                  <a:txBody>
                    <a:bodyPr/>
                    <a:lstStyle/>
                    <a:p>
                      <a:r>
                        <a:rPr lang="en-US" sz="1200" dirty="0" smtClean="0"/>
                        <a:t>Glynn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$486.203.526.29</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305">
                <a:tc>
                  <a:txBody>
                    <a:bodyPr/>
                    <a:lstStyle/>
                    <a:p>
                      <a:r>
                        <a:rPr lang="en-US" sz="1200" dirty="0" smtClean="0"/>
                        <a:t>Liberty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$17,820,696.76</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305">
                <a:tc>
                  <a:txBody>
                    <a:bodyPr/>
                    <a:lstStyle/>
                    <a:p>
                      <a:r>
                        <a:rPr lang="en-US" sz="1200" dirty="0" smtClean="0"/>
                        <a:t>McIntosh</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$57,628,131.38</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789479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TIV IN TIER 1 COUNTIES</a:t>
            </a:r>
          </a:p>
        </p:txBody>
      </p:sp>
      <p:sp>
        <p:nvSpPr>
          <p:cNvPr id="4" name="Slide Number Placeholder 3"/>
          <p:cNvSpPr>
            <a:spLocks noGrp="1"/>
          </p:cNvSpPr>
          <p:nvPr>
            <p:ph type="sldNum" sz="quarter" idx="12"/>
          </p:nvPr>
        </p:nvSpPr>
        <p:spPr/>
        <p:txBody>
          <a:bodyPr/>
          <a:lstStyle/>
          <a:p>
            <a:fld id="{CCE7EACD-A346-A34B-BBAF-EF458C812BA9}" type="slidenum">
              <a:rPr lang="en-US" smtClean="0"/>
              <a:pPr/>
              <a:t>18</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4089" y="1257021"/>
            <a:ext cx="6481942" cy="5156266"/>
          </a:xfrm>
          <a:prstGeom prst="rect">
            <a:avLst/>
          </a:prstGeom>
        </p:spPr>
      </p:pic>
    </p:spTree>
    <p:extLst>
      <p:ext uri="{BB962C8B-B14F-4D97-AF65-F5344CB8AC3E}">
        <p14:creationId xmlns:p14="http://schemas.microsoft.com/office/powerpoint/2010/main" val="1329747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EXPOSURE </a:t>
            </a:r>
            <a:r>
              <a:rPr lang="en-US" sz="3200" dirty="0" smtClean="0">
                <a:solidFill>
                  <a:schemeClr val="tx1"/>
                </a:solidFill>
              </a:rPr>
              <a:t>BY COVERAGE </a:t>
            </a:r>
            <a:r>
              <a:rPr lang="en-US" sz="3200" dirty="0">
                <a:solidFill>
                  <a:schemeClr val="tx1"/>
                </a:solidFill>
              </a:rPr>
              <a:t>TYPE</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CCE7EACD-A346-A34B-BBAF-EF458C812BA9}" type="slidenum">
              <a:rPr lang="en-US" smtClean="0"/>
              <a:pPr/>
              <a:t>19</a:t>
            </a:fld>
            <a:endParaRPr lang="en-US"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8412" y="1417638"/>
            <a:ext cx="807021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561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05000"/>
            <a:ext cx="9144000" cy="4800600"/>
          </a:xfrm>
        </p:spPr>
        <p:txBody>
          <a:bodyPr>
            <a:normAutofit fontScale="55000" lnSpcReduction="20000"/>
          </a:bodyPr>
          <a:lstStyle/>
          <a:p>
            <a:pPr marL="0" indent="0">
              <a:buNone/>
            </a:pPr>
            <a:r>
              <a:rPr lang="en-US" sz="3100" b="1" u="sng" dirty="0" smtClean="0">
                <a:latin typeface="Arial" pitchFamily="34" charset="0"/>
                <a:cs typeface="Arial" pitchFamily="34" charset="0"/>
              </a:rPr>
              <a:t>Agenda</a:t>
            </a:r>
          </a:p>
          <a:p>
            <a:pPr marL="0" indent="0">
              <a:buNone/>
            </a:pPr>
            <a:endParaRPr lang="en-US" sz="2400" u="sng" dirty="0" smtClean="0">
              <a:latin typeface="Arial" pitchFamily="34" charset="0"/>
              <a:cs typeface="Arial" pitchFamily="34" charset="0"/>
            </a:endParaRPr>
          </a:p>
          <a:p>
            <a:r>
              <a:rPr lang="en-US" sz="2900" dirty="0" smtClean="0">
                <a:latin typeface="Arial" pitchFamily="34" charset="0"/>
                <a:cs typeface="Arial" pitchFamily="34" charset="0"/>
              </a:rPr>
              <a:t>Welcome- Alisa Pereira, Assistant Director</a:t>
            </a:r>
          </a:p>
          <a:p>
            <a:pPr marL="0" indent="0">
              <a:buNone/>
            </a:pPr>
            <a:endParaRPr lang="en-US" sz="2900" dirty="0" smtClean="0">
              <a:latin typeface="Arial" pitchFamily="34" charset="0"/>
              <a:cs typeface="Arial" pitchFamily="34" charset="0"/>
            </a:endParaRPr>
          </a:p>
          <a:p>
            <a:r>
              <a:rPr lang="en-US" sz="2900" dirty="0" smtClean="0">
                <a:latin typeface="Arial" pitchFamily="34" charset="0"/>
                <a:cs typeface="Arial" pitchFamily="34" charset="0"/>
              </a:rPr>
              <a:t>Asset and Portfolio</a:t>
            </a:r>
          </a:p>
          <a:p>
            <a:pPr marL="0" indent="0">
              <a:buNone/>
            </a:pPr>
            <a:endParaRPr lang="en-US" sz="2900" dirty="0">
              <a:latin typeface="Arial" pitchFamily="34" charset="0"/>
              <a:cs typeface="Arial" pitchFamily="34" charset="0"/>
            </a:endParaRPr>
          </a:p>
          <a:p>
            <a:pPr lvl="2"/>
            <a:r>
              <a:rPr lang="en-US" sz="2600" dirty="0" smtClean="0">
                <a:solidFill>
                  <a:srgbClr val="0000CC"/>
                </a:solidFill>
                <a:latin typeface="Arial" pitchFamily="34" charset="0"/>
                <a:cs typeface="Arial" pitchFamily="34" charset="0"/>
              </a:rPr>
              <a:t>Dept. of Administrative Services (Risk Management Services)- Frederick Trotter      and Wade </a:t>
            </a:r>
            <a:r>
              <a:rPr lang="en-US" sz="2600" dirty="0" smtClean="0">
                <a:solidFill>
                  <a:srgbClr val="0000CC"/>
                </a:solidFill>
                <a:latin typeface="Arial" pitchFamily="34" charset="0"/>
                <a:cs typeface="Arial" pitchFamily="34" charset="0"/>
              </a:rPr>
              <a:t>Damron</a:t>
            </a:r>
            <a:endParaRPr lang="en-US" sz="2600" dirty="0" smtClean="0">
              <a:solidFill>
                <a:srgbClr val="0000CC"/>
              </a:solidFill>
              <a:latin typeface="Arial" pitchFamily="34" charset="0"/>
              <a:cs typeface="Arial" pitchFamily="34" charset="0"/>
            </a:endParaRPr>
          </a:p>
          <a:p>
            <a:endParaRPr lang="en-US" sz="2900" dirty="0" smtClean="0">
              <a:latin typeface="Arial" pitchFamily="34" charset="0"/>
              <a:cs typeface="Arial" pitchFamily="34" charset="0"/>
            </a:endParaRPr>
          </a:p>
          <a:p>
            <a:r>
              <a:rPr lang="en-US" sz="2900" dirty="0">
                <a:latin typeface="Arial" pitchFamily="34" charset="0"/>
                <a:cs typeface="Arial" pitchFamily="34" charset="0"/>
              </a:rPr>
              <a:t>Transaction Management Remarks- Tamika Crittenden</a:t>
            </a:r>
          </a:p>
          <a:p>
            <a:endParaRPr lang="en-US" sz="2900" dirty="0">
              <a:latin typeface="Arial" pitchFamily="34" charset="0"/>
              <a:cs typeface="Arial" pitchFamily="34" charset="0"/>
            </a:endParaRPr>
          </a:p>
          <a:p>
            <a:pPr lvl="2"/>
            <a:r>
              <a:rPr lang="en-US" sz="2600" dirty="0">
                <a:solidFill>
                  <a:srgbClr val="0000CC"/>
                </a:solidFill>
                <a:latin typeface="Arial" pitchFamily="34" charset="0"/>
                <a:cs typeface="Arial" pitchFamily="34" charset="0"/>
              </a:rPr>
              <a:t>Methods to Reduce Your Lease </a:t>
            </a:r>
            <a:r>
              <a:rPr lang="en-US" sz="2600" dirty="0" smtClean="0">
                <a:solidFill>
                  <a:srgbClr val="0000CC"/>
                </a:solidFill>
                <a:latin typeface="Arial" pitchFamily="34" charset="0"/>
                <a:cs typeface="Arial" pitchFamily="34" charset="0"/>
              </a:rPr>
              <a:t>Cost</a:t>
            </a:r>
          </a:p>
          <a:p>
            <a:pPr marL="914400" lvl="2" indent="0">
              <a:buNone/>
            </a:pPr>
            <a:endParaRPr lang="en-US" sz="2600" dirty="0">
              <a:solidFill>
                <a:srgbClr val="0000CC"/>
              </a:solidFill>
              <a:latin typeface="Arial" pitchFamily="34" charset="0"/>
              <a:cs typeface="Arial" pitchFamily="34" charset="0"/>
            </a:endParaRPr>
          </a:p>
          <a:p>
            <a:r>
              <a:rPr lang="en-US" sz="2900" dirty="0" smtClean="0">
                <a:latin typeface="Arial" pitchFamily="34" charset="0"/>
                <a:cs typeface="Arial" pitchFamily="34" charset="0"/>
              </a:rPr>
              <a:t>Land Acquisition &amp; Disposition Remarks- J. Wade</a:t>
            </a:r>
          </a:p>
          <a:p>
            <a:pPr marL="0" indent="0">
              <a:buNone/>
            </a:pPr>
            <a:endParaRPr lang="en-US" sz="2900" dirty="0" smtClean="0">
              <a:latin typeface="Arial" pitchFamily="34" charset="0"/>
              <a:cs typeface="Arial" pitchFamily="34" charset="0"/>
            </a:endParaRPr>
          </a:p>
          <a:p>
            <a:pPr lvl="2"/>
            <a:r>
              <a:rPr lang="en-US" sz="2600" dirty="0" smtClean="0">
                <a:solidFill>
                  <a:srgbClr val="0000CC"/>
                </a:solidFill>
                <a:latin typeface="Arial" pitchFamily="34" charset="0"/>
                <a:cs typeface="Arial" pitchFamily="34" charset="0"/>
              </a:rPr>
              <a:t>Policy Update: SPC Streamlined Disposition Process</a:t>
            </a:r>
          </a:p>
          <a:p>
            <a:pPr marL="0" indent="0">
              <a:buNone/>
            </a:pPr>
            <a:endParaRPr lang="en-US" sz="2900" dirty="0" smtClean="0">
              <a:latin typeface="Arial" pitchFamily="34" charset="0"/>
              <a:cs typeface="Arial" pitchFamily="34" charset="0"/>
            </a:endParaRPr>
          </a:p>
          <a:p>
            <a:pPr marL="0" indent="0">
              <a:buNone/>
            </a:pPr>
            <a:endParaRPr lang="en-US" sz="2900" dirty="0">
              <a:latin typeface="Arial" pitchFamily="34" charset="0"/>
              <a:cs typeface="Arial" pitchFamily="34" charset="0"/>
            </a:endParaRPr>
          </a:p>
          <a:p>
            <a:r>
              <a:rPr lang="en-US" sz="2900" dirty="0" smtClean="0">
                <a:latin typeface="Arial" pitchFamily="34" charset="0"/>
                <a:cs typeface="Arial" pitchFamily="34" charset="0"/>
              </a:rPr>
              <a:t>Q &amp; A</a:t>
            </a:r>
            <a:endParaRPr lang="en-US" sz="2900" dirty="0">
              <a:latin typeface="Arial" pitchFamily="34" charset="0"/>
              <a:cs typeface="Arial" pitchFamily="34" charset="0"/>
            </a:endParaRPr>
          </a:p>
          <a:p>
            <a:pPr marL="0" indent="0">
              <a:buNone/>
            </a:pPr>
            <a:endParaRPr lang="en-US" sz="2400" u="sng" dirty="0"/>
          </a:p>
        </p:txBody>
      </p:sp>
      <p:sp>
        <p:nvSpPr>
          <p:cNvPr id="6" name="Rectangle 4"/>
          <p:cNvSpPr>
            <a:spLocks noChangeArrowheads="1"/>
          </p:cNvSpPr>
          <p:nvPr/>
        </p:nvSpPr>
        <p:spPr bwMode="auto">
          <a:xfrm>
            <a:off x="0" y="0"/>
            <a:ext cx="9144000" cy="16764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Tree>
    <p:extLst>
      <p:ext uri="{BB962C8B-B14F-4D97-AF65-F5344CB8AC3E}">
        <p14:creationId xmlns:p14="http://schemas.microsoft.com/office/powerpoint/2010/main" val="215335946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EXPOSURE BY CONSTRUCTION CLASS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CCE7EACD-A346-A34B-BBAF-EF458C812BA9}" type="slidenum">
              <a:rPr lang="en-US" smtClean="0"/>
              <a:pPr/>
              <a:t>20</a:t>
            </a:fld>
            <a:endParaRPr lang="en-US" dirty="0"/>
          </a:p>
        </p:txBody>
      </p:sp>
      <p:pic>
        <p:nvPicPr>
          <p:cNvPr id="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188" y="1465686"/>
            <a:ext cx="70866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338" y="3879427"/>
            <a:ext cx="664845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410"/>
          <p:cNvSpPr>
            <a:spLocks noChangeArrowheads="1"/>
          </p:cNvSpPr>
          <p:nvPr/>
        </p:nvSpPr>
        <p:spPr bwMode="auto">
          <a:xfrm>
            <a:off x="4610952" y="1476851"/>
            <a:ext cx="1447800" cy="685800"/>
          </a:xfrm>
          <a:prstGeom prst="ellipse">
            <a:avLst/>
          </a:prstGeom>
          <a:solidFill>
            <a:srgbClr val="E9840F"/>
          </a:solidFill>
          <a:ln w="9525">
            <a:solidFill>
              <a:schemeClr val="tx1"/>
            </a:solidFill>
            <a:round/>
            <a:headEnd/>
            <a:tailEnd/>
          </a:ln>
        </p:spPr>
        <p:txBody>
          <a:bodyPr wrap="none" anchor="ctr"/>
          <a:lstStyle/>
          <a:p>
            <a:pPr algn="ctr"/>
            <a:r>
              <a:rPr lang="en-US" b="1" dirty="0" smtClean="0"/>
              <a:t>62.50%</a:t>
            </a:r>
            <a:endParaRPr lang="en-US" b="1" dirty="0"/>
          </a:p>
        </p:txBody>
      </p:sp>
      <p:sp>
        <p:nvSpPr>
          <p:cNvPr id="10" name="Line 416"/>
          <p:cNvSpPr>
            <a:spLocks noChangeShapeType="1"/>
          </p:cNvSpPr>
          <p:nvPr/>
        </p:nvSpPr>
        <p:spPr bwMode="auto">
          <a:xfrm flipV="1">
            <a:off x="4878779" y="2068358"/>
            <a:ext cx="0" cy="909637"/>
          </a:xfrm>
          <a:prstGeom prst="line">
            <a:avLst/>
          </a:prstGeom>
          <a:noFill/>
          <a:ln w="9525">
            <a:solidFill>
              <a:srgbClr val="132647"/>
            </a:solidFill>
            <a:round/>
            <a:headEnd/>
            <a:tailEnd/>
          </a:ln>
        </p:spPr>
        <p:txBody>
          <a:bodyPr/>
          <a:lstStyle/>
          <a:p>
            <a:endParaRPr lang="en-US" dirty="0"/>
          </a:p>
        </p:txBody>
      </p:sp>
      <p:cxnSp>
        <p:nvCxnSpPr>
          <p:cNvPr id="12" name="Straight Connector 11"/>
          <p:cNvCxnSpPr/>
          <p:nvPr/>
        </p:nvCxnSpPr>
        <p:spPr>
          <a:xfrm>
            <a:off x="5517631" y="2135910"/>
            <a:ext cx="1617896" cy="37513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Line 413"/>
          <p:cNvSpPr>
            <a:spLocks noChangeShapeType="1"/>
          </p:cNvSpPr>
          <p:nvPr/>
        </p:nvSpPr>
        <p:spPr bwMode="auto">
          <a:xfrm flipH="1" flipV="1">
            <a:off x="5790924" y="2057114"/>
            <a:ext cx="535656" cy="396973"/>
          </a:xfrm>
          <a:prstGeom prst="line">
            <a:avLst/>
          </a:prstGeom>
          <a:noFill/>
          <a:ln w="9525">
            <a:solidFill>
              <a:srgbClr val="132647"/>
            </a:solidFill>
            <a:round/>
            <a:headEnd/>
            <a:tailEnd/>
          </a:ln>
        </p:spPr>
        <p:txBody>
          <a:bodyPr/>
          <a:lstStyle/>
          <a:p>
            <a:endParaRPr lang="en-US" dirty="0"/>
          </a:p>
        </p:txBody>
      </p:sp>
      <p:sp>
        <p:nvSpPr>
          <p:cNvPr id="15" name="Oval 14"/>
          <p:cNvSpPr/>
          <p:nvPr/>
        </p:nvSpPr>
        <p:spPr>
          <a:xfrm>
            <a:off x="7124170" y="5769085"/>
            <a:ext cx="405304" cy="218404"/>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0587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EXPOSURE </a:t>
            </a:r>
            <a:r>
              <a:rPr lang="en-US" sz="3200" dirty="0" smtClean="0">
                <a:solidFill>
                  <a:schemeClr val="tx1"/>
                </a:solidFill>
              </a:rPr>
              <a:t>BY OCCUPANCY </a:t>
            </a:r>
            <a:r>
              <a:rPr lang="en-US" sz="3200" dirty="0">
                <a:solidFill>
                  <a:schemeClr val="tx1"/>
                </a:solidFill>
              </a:rPr>
              <a:t>TYPE</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CCE7EACD-A346-A34B-BBAF-EF458C812BA9}" type="slidenum">
              <a:rPr lang="en-US" smtClean="0"/>
              <a:pPr/>
              <a:t>21</a:t>
            </a:fld>
            <a:endParaRPr lang="en-US" dirty="0"/>
          </a:p>
        </p:txBody>
      </p:sp>
      <p:pic>
        <p:nvPicPr>
          <p:cNvPr id="5" name="Picture 7"/>
          <p:cNvPicPr>
            <a:picLocks noGrp="1" noChangeAspect="1" noChangeArrowheads="1"/>
          </p:cNvPicPr>
          <p:nvPr>
            <p:ph idx="1"/>
          </p:nvPr>
        </p:nvPicPr>
        <p:blipFill>
          <a:blip r:embed="rId2"/>
          <a:srcRect/>
          <a:stretch>
            <a:fillRect/>
          </a:stretch>
        </p:blipFill>
        <p:spPr bwMode="auto">
          <a:xfrm>
            <a:off x="600137" y="1489339"/>
            <a:ext cx="3832447" cy="392178"/>
          </a:xfrm>
          <a:prstGeom prst="rect">
            <a:avLst/>
          </a:prstGeom>
          <a:noFill/>
          <a:ln w="9525">
            <a:noFill/>
            <a:miter lim="800000"/>
            <a:headEnd/>
            <a:tailEnd/>
          </a:ln>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67" y="1775931"/>
            <a:ext cx="5791200" cy="209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093" y="3775075"/>
            <a:ext cx="505777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727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EXPOSURE </a:t>
            </a:r>
            <a:r>
              <a:rPr lang="en-US" sz="3200" dirty="0" smtClean="0">
                <a:solidFill>
                  <a:schemeClr val="tx1"/>
                </a:solidFill>
              </a:rPr>
              <a:t>BY NUMBER </a:t>
            </a:r>
            <a:r>
              <a:rPr lang="en-US" sz="3200" dirty="0">
                <a:solidFill>
                  <a:schemeClr val="tx1"/>
                </a:solidFill>
              </a:rPr>
              <a:t>OF STORIES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CCE7EACD-A346-A34B-BBAF-EF458C812BA9}" type="slidenum">
              <a:rPr lang="en-US" smtClean="0"/>
              <a:pPr/>
              <a:t>22</a:t>
            </a:fld>
            <a:endParaRPr lang="en-US" dirty="0"/>
          </a:p>
        </p:txBody>
      </p:sp>
      <p:pic>
        <p:nvPicPr>
          <p:cNvPr id="5" name="Picture 570"/>
          <p:cNvPicPr>
            <a:picLocks noGrp="1" noChangeAspect="1" noChangeArrowheads="1"/>
          </p:cNvPicPr>
          <p:nvPr>
            <p:ph idx="1"/>
          </p:nvPr>
        </p:nvPicPr>
        <p:blipFill>
          <a:blip r:embed="rId2"/>
          <a:srcRect/>
          <a:stretch>
            <a:fillRect/>
          </a:stretch>
        </p:blipFill>
        <p:spPr bwMode="auto">
          <a:xfrm>
            <a:off x="789207" y="1417638"/>
            <a:ext cx="6576342" cy="3334554"/>
          </a:xfrm>
          <a:prstGeom prst="rect">
            <a:avLst/>
          </a:prstGeom>
          <a:noFill/>
          <a:ln w="9525">
            <a:noFill/>
            <a:miter lim="800000"/>
            <a:headEnd/>
            <a:tailEnd/>
          </a:ln>
        </p:spPr>
      </p:pic>
      <p:pic>
        <p:nvPicPr>
          <p:cNvPr id="6" name="Picture 571"/>
          <p:cNvPicPr>
            <a:picLocks noChangeAspect="1" noChangeArrowheads="1"/>
          </p:cNvPicPr>
          <p:nvPr/>
        </p:nvPicPr>
        <p:blipFill>
          <a:blip r:embed="rId3"/>
          <a:srcRect/>
          <a:stretch>
            <a:fillRect/>
          </a:stretch>
        </p:blipFill>
        <p:spPr bwMode="auto">
          <a:xfrm>
            <a:off x="1120713" y="4934754"/>
            <a:ext cx="6244836" cy="1604158"/>
          </a:xfrm>
          <a:prstGeom prst="rect">
            <a:avLst/>
          </a:prstGeom>
          <a:noFill/>
          <a:ln w="9525">
            <a:noFill/>
            <a:miter lim="800000"/>
            <a:headEnd/>
            <a:tailEnd/>
          </a:ln>
        </p:spPr>
      </p:pic>
    </p:spTree>
    <p:extLst>
      <p:ext uri="{BB962C8B-B14F-4D97-AF65-F5344CB8AC3E}">
        <p14:creationId xmlns:p14="http://schemas.microsoft.com/office/powerpoint/2010/main" val="1350293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EXPOSURE BY YEAR BUILT</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CCE7EACD-A346-A34B-BBAF-EF458C812BA9}" type="slidenum">
              <a:rPr lang="en-US" smtClean="0"/>
              <a:pPr/>
              <a:t>23</a:t>
            </a:fld>
            <a:endParaRPr lang="en-US" dirty="0"/>
          </a:p>
        </p:txBody>
      </p:sp>
      <p:pic>
        <p:nvPicPr>
          <p:cNvPr id="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72673"/>
            <a:ext cx="7162801" cy="309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438650"/>
            <a:ext cx="57912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731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TIV BY STATE</a:t>
            </a:r>
          </a:p>
        </p:txBody>
      </p:sp>
      <p:sp>
        <p:nvSpPr>
          <p:cNvPr id="4" name="Slide Number Placeholder 3"/>
          <p:cNvSpPr>
            <a:spLocks noGrp="1"/>
          </p:cNvSpPr>
          <p:nvPr>
            <p:ph type="sldNum" sz="quarter" idx="12"/>
          </p:nvPr>
        </p:nvSpPr>
        <p:spPr/>
        <p:txBody>
          <a:bodyPr/>
          <a:lstStyle/>
          <a:p>
            <a:fld id="{CCE7EACD-A346-A34B-BBAF-EF458C812BA9}" type="slidenum">
              <a:rPr lang="en-US" smtClean="0"/>
              <a:pPr/>
              <a:t>24</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195" y="1296370"/>
            <a:ext cx="8229600" cy="4481227"/>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234" y="4419600"/>
            <a:ext cx="1910613" cy="202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55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TIV BY COUNTY</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CCE7EACD-A346-A34B-BBAF-EF458C812BA9}" type="slidenum">
              <a:rPr lang="en-US" smtClean="0"/>
              <a:pPr/>
              <a:t>25</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875" y="1243941"/>
            <a:ext cx="6581984" cy="4525963"/>
          </a:xfrm>
          <a:prstGeom prst="rect">
            <a:avLst/>
          </a:prstGeom>
        </p:spPr>
      </p:pic>
    </p:spTree>
    <p:extLst>
      <p:ext uri="{BB962C8B-B14F-4D97-AF65-F5344CB8AC3E}">
        <p14:creationId xmlns:p14="http://schemas.microsoft.com/office/powerpoint/2010/main" val="3221524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2879"/>
          </a:xfrm>
        </p:spPr>
        <p:txBody>
          <a:bodyPr>
            <a:normAutofit fontScale="90000"/>
          </a:bodyPr>
          <a:lstStyle/>
          <a:p>
            <a:r>
              <a:rPr lang="en-US" dirty="0" smtClean="0">
                <a:solidFill>
                  <a:schemeClr val="tx1"/>
                </a:solidFill>
              </a:rPr>
              <a:t>GEOCODING RESULTS</a:t>
            </a:r>
            <a:endParaRPr lang="en-US" dirty="0">
              <a:solidFill>
                <a:schemeClr val="tx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71227398"/>
              </p:ext>
            </p:extLst>
          </p:nvPr>
        </p:nvGraphicFramePr>
        <p:xfrm>
          <a:off x="688768" y="725920"/>
          <a:ext cx="7849589" cy="5628476"/>
        </p:xfrm>
        <a:graphic>
          <a:graphicData uri="http://schemas.openxmlformats.org/drawingml/2006/table">
            <a:tbl>
              <a:tblPr>
                <a:tableStyleId>{5C22544A-7EE6-4342-B048-85BDC9FD1C3A}</a:tableStyleId>
              </a:tblPr>
              <a:tblGrid>
                <a:gridCol w="1723179"/>
                <a:gridCol w="1744417"/>
                <a:gridCol w="4381993"/>
              </a:tblGrid>
              <a:tr h="243234">
                <a:tc>
                  <a:txBody>
                    <a:bodyPr/>
                    <a:lstStyle/>
                    <a:p>
                      <a:pPr algn="l" fontAlgn="b"/>
                      <a:r>
                        <a:rPr lang="en-US" sz="1600" b="1" u="none" strike="noStrike" dirty="0">
                          <a:effectLst/>
                          <a:latin typeface="Arial" panose="020B0604020202020204" pitchFamily="34" charset="0"/>
                          <a:cs typeface="Arial" panose="020B0604020202020204" pitchFamily="34" charset="0"/>
                        </a:rPr>
                        <a:t>Data</a:t>
                      </a:r>
                      <a:endParaRPr lang="en-US" sz="1600" b="1"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u="none" strike="noStrike" dirty="0">
                          <a:effectLst/>
                          <a:latin typeface="Arial" panose="020B0604020202020204" pitchFamily="34" charset="0"/>
                          <a:cs typeface="Arial" panose="020B0604020202020204" pitchFamily="34" charset="0"/>
                        </a:rPr>
                        <a:t>Analyzed</a:t>
                      </a:r>
                      <a:endParaRPr lang="en-US" sz="1600" b="1"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u="none" strike="noStrike" dirty="0">
                          <a:effectLst/>
                          <a:latin typeface="Arial" panose="020B0604020202020204" pitchFamily="34" charset="0"/>
                          <a:cs typeface="Arial" panose="020B0604020202020204" pitchFamily="34" charset="0"/>
                        </a:rPr>
                        <a:t>Comments</a:t>
                      </a:r>
                      <a:endParaRPr lang="en-US" sz="1600" b="1"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206">
                <a:tc>
                  <a:txBody>
                    <a:bodyPr/>
                    <a:lstStyle/>
                    <a:p>
                      <a:pPr algn="l" fontAlgn="ctr"/>
                      <a:r>
                        <a:rPr lang="en-US" sz="1400" u="none" strike="noStrike" dirty="0">
                          <a:effectLst/>
                          <a:latin typeface="Arial" panose="020B0604020202020204" pitchFamily="34" charset="0"/>
                          <a:cs typeface="Arial" panose="020B0604020202020204" pitchFamily="34" charset="0"/>
                        </a:rPr>
                        <a:t>Number of Locations</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16,156</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534">
                <a:tc>
                  <a:txBody>
                    <a:bodyPr/>
                    <a:lstStyle/>
                    <a:p>
                      <a:pPr algn="l" fontAlgn="ctr"/>
                      <a:r>
                        <a:rPr lang="en-US" sz="1400" u="none" strike="noStrike" dirty="0">
                          <a:effectLst/>
                          <a:latin typeface="Arial" panose="020B0604020202020204" pitchFamily="34" charset="0"/>
                          <a:cs typeface="Arial" panose="020B0604020202020204" pitchFamily="34" charset="0"/>
                        </a:rPr>
                        <a:t>Aggregate Values</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$32,409,973,950 </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302">
                <a:tc>
                  <a:txBody>
                    <a:bodyPr/>
                    <a:lstStyle/>
                    <a:p>
                      <a:pPr algn="l" fontAlgn="ct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0814">
                <a:tc>
                  <a:txBody>
                    <a:bodyPr/>
                    <a:lstStyle/>
                    <a:p>
                      <a:pPr algn="l" fontAlgn="ctr"/>
                      <a:r>
                        <a:rPr lang="en-US" sz="1400" u="none" strike="noStrike" dirty="0">
                          <a:effectLst/>
                          <a:latin typeface="Arial" panose="020B0604020202020204" pitchFamily="34" charset="0"/>
                          <a:cs typeface="Arial" panose="020B0604020202020204" pitchFamily="34" charset="0"/>
                        </a:rPr>
                        <a:t>Coverage Types</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Building, contents, </a:t>
                      </a:r>
                      <a:br>
                        <a:rPr lang="en-US" sz="1400" u="none" strike="noStrike" dirty="0">
                          <a:effectLst/>
                          <a:latin typeface="Arial" panose="020B0604020202020204" pitchFamily="34" charset="0"/>
                          <a:cs typeface="Arial" panose="020B0604020202020204" pitchFamily="34" charset="0"/>
                        </a:rPr>
                      </a:br>
                      <a:r>
                        <a:rPr lang="en-US" sz="1400" u="none" strike="noStrike" dirty="0">
                          <a:effectLst/>
                          <a:latin typeface="Arial" panose="020B0604020202020204" pitchFamily="34" charset="0"/>
                          <a:cs typeface="Arial" panose="020B0604020202020204" pitchFamily="34" charset="0"/>
                        </a:rPr>
                        <a:t>business interruption</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Building coverage is approximately 80% of the total exposure.</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1283">
                <a:tc>
                  <a:txBody>
                    <a:bodyPr/>
                    <a:lstStyle/>
                    <a:p>
                      <a:pPr algn="l" fontAlgn="ctr"/>
                      <a:r>
                        <a:rPr lang="en-US" sz="1400" u="none" strike="noStrike" dirty="0">
                          <a:effectLst/>
                          <a:latin typeface="Arial" panose="020B0604020202020204" pitchFamily="34" charset="0"/>
                          <a:cs typeface="Arial" panose="020B0604020202020204" pitchFamily="34" charset="0"/>
                        </a:rPr>
                        <a:t>Geocoding Results</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16,156</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Approximately 77% of the locations TIV in the portfolio are geocoded to high street or coordinate level resolution.  A high level of geocoding is considered excellent, as high resolution geocoding reduces uncertainty in loss estimates.</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1444">
                <a:tc>
                  <a:txBody>
                    <a:bodyPr/>
                    <a:lstStyle/>
                    <a:p>
                      <a:pPr algn="l" fontAlgn="ctr"/>
                      <a:r>
                        <a:rPr lang="en-US" sz="1400" u="none" strike="noStrike" dirty="0">
                          <a:effectLst/>
                          <a:latin typeface="Arial" panose="020B0604020202020204" pitchFamily="34" charset="0"/>
                          <a:cs typeface="Arial" panose="020B0604020202020204" pitchFamily="34" charset="0"/>
                        </a:rPr>
                        <a:t>Construction Scheme</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ISO-Fire</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Arial" panose="020B0604020202020204" pitchFamily="34" charset="0"/>
                          <a:cs typeface="Arial" panose="020B0604020202020204" pitchFamily="34" charset="0"/>
                        </a:rPr>
                        <a:t>Approximately 47% of the total exposure is classified primarily as 'Masonry Non-Combustible' as their construction class.</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1444">
                <a:tc>
                  <a:txBody>
                    <a:bodyPr/>
                    <a:lstStyle/>
                    <a:p>
                      <a:pPr algn="l" fontAlgn="ctr"/>
                      <a:r>
                        <a:rPr lang="en-US" sz="1400" u="none" strike="noStrike" dirty="0">
                          <a:effectLst/>
                          <a:latin typeface="Arial" panose="020B0604020202020204" pitchFamily="34" charset="0"/>
                          <a:cs typeface="Arial" panose="020B0604020202020204" pitchFamily="34" charset="0"/>
                        </a:rPr>
                        <a:t>Occupancy Scheme</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ATC</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Arial" panose="020B0604020202020204" pitchFamily="34" charset="0"/>
                          <a:cs typeface="Arial" panose="020B0604020202020204" pitchFamily="34" charset="0"/>
                        </a:rPr>
                        <a:t>Approximately 56% of the total exposure is classified as 'Professional Technical' as their occupancy.</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0452">
                <a:tc>
                  <a:txBody>
                    <a:bodyPr/>
                    <a:lstStyle/>
                    <a:p>
                      <a:pPr algn="l" fontAlgn="ctr"/>
                      <a:r>
                        <a:rPr lang="en-US" sz="1400" u="none" strike="noStrike" dirty="0">
                          <a:effectLst/>
                          <a:latin typeface="Arial" panose="020B0604020202020204" pitchFamily="34" charset="0"/>
                          <a:cs typeface="Arial" panose="020B0604020202020204" pitchFamily="34" charset="0"/>
                        </a:rPr>
                        <a:t>Number of Stories</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Number of stories is known for 88% of the locations in the portfolio. </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209">
                <a:tc>
                  <a:txBody>
                    <a:bodyPr/>
                    <a:lstStyle/>
                    <a:p>
                      <a:pPr algn="l" fontAlgn="ct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0452">
                <a:tc>
                  <a:txBody>
                    <a:bodyPr/>
                    <a:lstStyle/>
                    <a:p>
                      <a:pPr algn="l" fontAlgn="ctr"/>
                      <a:r>
                        <a:rPr lang="en-US" sz="1400" u="none" strike="noStrike" dirty="0">
                          <a:effectLst/>
                          <a:latin typeface="Arial" panose="020B0604020202020204" pitchFamily="34" charset="0"/>
                          <a:cs typeface="Arial" panose="020B0604020202020204" pitchFamily="34" charset="0"/>
                        </a:rPr>
                        <a:t>Year of Construction</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Yes</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latin typeface="Arial" panose="020B0604020202020204" pitchFamily="34" charset="0"/>
                          <a:cs typeface="Arial" panose="020B0604020202020204" pitchFamily="34" charset="0"/>
                        </a:rPr>
                        <a:t>Year built is known for 88% of the locations in the portfolio. </a:t>
                      </a:r>
                      <a:endParaRPr lang="en-US" sz="1400" b="0" i="0" u="none" strike="noStrike" dirty="0">
                        <a:effectLst/>
                        <a:latin typeface="Arial" panose="020B0604020202020204" pitchFamily="34" charset="0"/>
                        <a:cs typeface="Arial" panose="020B0604020202020204" pitchFamily="34" charset="0"/>
                      </a:endParaRPr>
                    </a:p>
                  </a:txBody>
                  <a:tcPr marL="8320" marR="8320" marT="83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CCE7EACD-A346-A34B-BBAF-EF458C812BA9}" type="slidenum">
              <a:rPr lang="en-US" smtClean="0"/>
              <a:pPr/>
              <a:t>26</a:t>
            </a:fld>
            <a:endParaRPr lang="en-US" dirty="0"/>
          </a:p>
        </p:txBody>
      </p:sp>
    </p:spTree>
    <p:extLst>
      <p:ext uri="{BB962C8B-B14F-4D97-AF65-F5344CB8AC3E}">
        <p14:creationId xmlns:p14="http://schemas.microsoft.com/office/powerpoint/2010/main" val="232995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228600"/>
            <a:ext cx="8226425" cy="914400"/>
          </a:xfrm>
        </p:spPr>
        <p:txBody>
          <a:bodyPr/>
          <a:lstStyle/>
          <a:p>
            <a:pPr>
              <a:defRPr/>
            </a:pPr>
            <a:r>
              <a:rPr lang="en-US" dirty="0" smtClean="0">
                <a:solidFill>
                  <a:schemeClr val="tx1"/>
                </a:solidFill>
              </a:rPr>
              <a:t>VALUE DISTRIBUTION</a:t>
            </a:r>
          </a:p>
        </p:txBody>
      </p:sp>
      <p:sp>
        <p:nvSpPr>
          <p:cNvPr id="22530" name="Content Placeholder 2"/>
          <p:cNvSpPr>
            <a:spLocks noGrp="1"/>
          </p:cNvSpPr>
          <p:nvPr>
            <p:ph idx="4294967295"/>
          </p:nvPr>
        </p:nvSpPr>
        <p:spPr>
          <a:xfrm>
            <a:off x="457200" y="1219200"/>
            <a:ext cx="7924800" cy="1676400"/>
          </a:xfrm>
        </p:spPr>
        <p:txBody>
          <a:bodyPr/>
          <a:lstStyle/>
          <a:p>
            <a:pPr>
              <a:buFont typeface="Wingdings" pitchFamily="2" charset="2"/>
              <a:buChar char="§"/>
            </a:pPr>
            <a:endParaRPr lang="en-US" sz="1800" dirty="0" smtClean="0"/>
          </a:p>
        </p:txBody>
      </p:sp>
      <p:graphicFrame>
        <p:nvGraphicFramePr>
          <p:cNvPr id="3" name="Table 2"/>
          <p:cNvGraphicFramePr>
            <a:graphicFrameLocks noGrp="1"/>
          </p:cNvGraphicFramePr>
          <p:nvPr>
            <p:extLst>
              <p:ext uri="{D42A27DB-BD31-4B8C-83A1-F6EECF244321}">
                <p14:modId xmlns:p14="http://schemas.microsoft.com/office/powerpoint/2010/main" val="2671577367"/>
              </p:ext>
            </p:extLst>
          </p:nvPr>
        </p:nvGraphicFramePr>
        <p:xfrm>
          <a:off x="533400" y="1223158"/>
          <a:ext cx="7848600" cy="5153891"/>
        </p:xfrm>
        <a:graphic>
          <a:graphicData uri="http://schemas.openxmlformats.org/drawingml/2006/table">
            <a:tbl>
              <a:tblPr firstRow="1" bandRow="1">
                <a:tableStyleId>{5C22544A-7EE6-4342-B048-85BDC9FD1C3A}</a:tableStyleId>
              </a:tblPr>
              <a:tblGrid>
                <a:gridCol w="1962150"/>
                <a:gridCol w="1962150"/>
                <a:gridCol w="1962150"/>
                <a:gridCol w="1962150"/>
              </a:tblGrid>
              <a:tr h="640080">
                <a:tc gridSpan="4">
                  <a:txBody>
                    <a:bodyPr/>
                    <a:lstStyle/>
                    <a:p>
                      <a:pPr algn="ctr"/>
                      <a:r>
                        <a:rPr lang="en-US" dirty="0" smtClean="0"/>
                        <a:t>Summary of TIV by</a:t>
                      </a:r>
                      <a:r>
                        <a:rPr lang="en-US" baseline="0" dirty="0" smtClean="0"/>
                        <a:t> Unit of Insurance</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695069">
                <a:tc>
                  <a:txBody>
                    <a:bodyPr/>
                    <a:lstStyle/>
                    <a:p>
                      <a:r>
                        <a:rPr lang="en-US" sz="1600" dirty="0" smtClean="0"/>
                        <a:t>Unit</a:t>
                      </a:r>
                      <a:r>
                        <a:rPr lang="en-US" sz="1600" baseline="0" dirty="0" smtClean="0"/>
                        <a:t> of Insurance</a:t>
                      </a:r>
                      <a:endParaRPr lang="en-US" sz="1600" dirty="0"/>
                    </a:p>
                  </a:txBody>
                  <a:tcPr/>
                </a:tc>
                <a:tc>
                  <a:txBody>
                    <a:bodyPr/>
                    <a:lstStyle/>
                    <a:p>
                      <a:r>
                        <a:rPr lang="en-US" sz="1600" dirty="0" smtClean="0"/>
                        <a:t>Previous</a:t>
                      </a:r>
                    </a:p>
                    <a:p>
                      <a:r>
                        <a:rPr lang="en-US" sz="1600" dirty="0" smtClean="0"/>
                        <a:t> FY14</a:t>
                      </a:r>
                      <a:endParaRPr lang="en-US" sz="1600" dirty="0"/>
                    </a:p>
                  </a:txBody>
                  <a:tcPr/>
                </a:tc>
                <a:tc>
                  <a:txBody>
                    <a:bodyPr/>
                    <a:lstStyle/>
                    <a:p>
                      <a:r>
                        <a:rPr lang="en-US" sz="1600" dirty="0" smtClean="0"/>
                        <a:t>Expiring</a:t>
                      </a:r>
                    </a:p>
                    <a:p>
                      <a:r>
                        <a:rPr lang="en-US" sz="1600" dirty="0" smtClean="0"/>
                        <a:t>FY15</a:t>
                      </a:r>
                      <a:endParaRPr lang="en-US" sz="1600" dirty="0"/>
                    </a:p>
                  </a:txBody>
                  <a:tcPr/>
                </a:tc>
                <a:tc>
                  <a:txBody>
                    <a:bodyPr/>
                    <a:lstStyle/>
                    <a:p>
                      <a:r>
                        <a:rPr lang="en-US" sz="1600" dirty="0" smtClean="0"/>
                        <a:t>Renewal</a:t>
                      </a:r>
                    </a:p>
                    <a:p>
                      <a:r>
                        <a:rPr lang="en-US" sz="1600" baseline="0" dirty="0" smtClean="0"/>
                        <a:t>FY16 </a:t>
                      </a:r>
                      <a:endParaRPr lang="en-US" sz="1600" dirty="0"/>
                    </a:p>
                  </a:txBody>
                  <a:tcPr/>
                </a:tc>
              </a:tr>
              <a:tr h="685124">
                <a:tc>
                  <a:txBody>
                    <a:bodyPr/>
                    <a:lstStyle/>
                    <a:p>
                      <a:r>
                        <a:rPr lang="en-US" sz="1600" dirty="0" smtClean="0"/>
                        <a:t>Building</a:t>
                      </a:r>
                      <a:endParaRPr lang="en-US" sz="1600" dirty="0"/>
                    </a:p>
                  </a:txBody>
                  <a:tcPr/>
                </a:tc>
                <a:tc>
                  <a:txBody>
                    <a:bodyPr/>
                    <a:lstStyle/>
                    <a:p>
                      <a:r>
                        <a:rPr lang="en-US" sz="1600" dirty="0" smtClean="0"/>
                        <a:t>$22,570,405,069</a:t>
                      </a:r>
                      <a:endParaRPr lang="en-US" sz="1600" dirty="0"/>
                    </a:p>
                  </a:txBody>
                  <a:tcPr/>
                </a:tc>
                <a:tc>
                  <a:txBody>
                    <a:bodyPr/>
                    <a:lstStyle/>
                    <a:p>
                      <a:r>
                        <a:rPr lang="en-US" sz="1600" dirty="0" smtClean="0"/>
                        <a:t>$24,103,256,134</a:t>
                      </a:r>
                      <a:endParaRPr lang="en-US" sz="1600" dirty="0"/>
                    </a:p>
                  </a:txBody>
                  <a:tcPr/>
                </a:tc>
                <a:tc>
                  <a:txBody>
                    <a:bodyPr/>
                    <a:lstStyle/>
                    <a:p>
                      <a:r>
                        <a:rPr lang="en-US" sz="1600" dirty="0" smtClean="0"/>
                        <a:t>$26,330,082,256</a:t>
                      </a:r>
                      <a:endParaRPr lang="en-US" sz="1600" dirty="0"/>
                    </a:p>
                  </a:txBody>
                  <a:tcPr/>
                </a:tc>
              </a:tr>
              <a:tr h="685124">
                <a:tc>
                  <a:txBody>
                    <a:bodyPr/>
                    <a:lstStyle/>
                    <a:p>
                      <a:r>
                        <a:rPr lang="en-US" sz="1600" dirty="0" smtClean="0"/>
                        <a:t>Contents</a:t>
                      </a:r>
                      <a:endParaRPr lang="en-US" sz="1600" dirty="0"/>
                    </a:p>
                  </a:txBody>
                  <a:tcPr/>
                </a:tc>
                <a:tc>
                  <a:txBody>
                    <a:bodyPr/>
                    <a:lstStyle/>
                    <a:p>
                      <a:r>
                        <a:rPr lang="en-US" sz="1600" dirty="0" smtClean="0"/>
                        <a:t>$5,649,711,597</a:t>
                      </a:r>
                      <a:endParaRPr lang="en-US" sz="1600" dirty="0"/>
                    </a:p>
                  </a:txBody>
                  <a:tcPr/>
                </a:tc>
                <a:tc>
                  <a:txBody>
                    <a:bodyPr/>
                    <a:lstStyle/>
                    <a:p>
                      <a:r>
                        <a:rPr lang="en-US" sz="1600" dirty="0" smtClean="0"/>
                        <a:t>$5,489,894,228</a:t>
                      </a:r>
                      <a:endParaRPr lang="en-US" sz="1600" dirty="0"/>
                    </a:p>
                  </a:txBody>
                  <a:tcPr/>
                </a:tc>
                <a:tc>
                  <a:txBody>
                    <a:bodyPr/>
                    <a:lstStyle/>
                    <a:p>
                      <a:r>
                        <a:rPr lang="en-US" sz="1600" dirty="0" smtClean="0"/>
                        <a:t>$5,182,963,785</a:t>
                      </a:r>
                      <a:endParaRPr lang="en-US" sz="1600" dirty="0"/>
                    </a:p>
                  </a:txBody>
                  <a:tcPr/>
                </a:tc>
              </a:tr>
              <a:tr h="957298">
                <a:tc>
                  <a:txBody>
                    <a:bodyPr/>
                    <a:lstStyle/>
                    <a:p>
                      <a:r>
                        <a:rPr lang="en-US" sz="1600" dirty="0" smtClean="0"/>
                        <a:t>Total Property Coverage</a:t>
                      </a:r>
                      <a:endParaRPr lang="en-US" sz="1600" dirty="0"/>
                    </a:p>
                  </a:txBody>
                  <a:tcPr/>
                </a:tc>
                <a:tc>
                  <a:txBody>
                    <a:bodyPr/>
                    <a:lstStyle/>
                    <a:p>
                      <a:r>
                        <a:rPr lang="en-US" sz="1600" dirty="0" smtClean="0"/>
                        <a:t>$28,220,011,666</a:t>
                      </a:r>
                      <a:endParaRPr lang="en-US" sz="1600" dirty="0"/>
                    </a:p>
                  </a:txBody>
                  <a:tcPr/>
                </a:tc>
                <a:tc>
                  <a:txBody>
                    <a:bodyPr/>
                    <a:lstStyle/>
                    <a:p>
                      <a:r>
                        <a:rPr lang="en-US" sz="1600" dirty="0" smtClean="0"/>
                        <a:t>$29,593,150,362</a:t>
                      </a:r>
                      <a:endParaRPr lang="en-US" sz="1600" dirty="0"/>
                    </a:p>
                  </a:txBody>
                  <a:tcPr/>
                </a:tc>
                <a:tc>
                  <a:txBody>
                    <a:bodyPr/>
                    <a:lstStyle/>
                    <a:p>
                      <a:r>
                        <a:rPr lang="en-US" sz="1600" dirty="0" smtClean="0"/>
                        <a:t>$31,513,019,349</a:t>
                      </a:r>
                      <a:endParaRPr lang="en-US" sz="1600" dirty="0"/>
                    </a:p>
                  </a:txBody>
                  <a:tcPr/>
                </a:tc>
              </a:tr>
              <a:tr h="685124">
                <a:tc>
                  <a:txBody>
                    <a:bodyPr/>
                    <a:lstStyle/>
                    <a:p>
                      <a:r>
                        <a:rPr lang="en-US" sz="1600" dirty="0" smtClean="0"/>
                        <a:t>Business</a:t>
                      </a:r>
                      <a:r>
                        <a:rPr lang="en-US" sz="1600" baseline="0" dirty="0" smtClean="0"/>
                        <a:t> Interruption</a:t>
                      </a:r>
                      <a:endParaRPr lang="en-US" sz="1600" dirty="0"/>
                    </a:p>
                  </a:txBody>
                  <a:tcPr/>
                </a:tc>
                <a:tc>
                  <a:txBody>
                    <a:bodyPr/>
                    <a:lstStyle/>
                    <a:p>
                      <a:r>
                        <a:rPr lang="en-US" sz="1600" dirty="0" smtClean="0"/>
                        <a:t>$850,933,902.00</a:t>
                      </a:r>
                      <a:endParaRPr lang="en-US" sz="1600" dirty="0"/>
                    </a:p>
                  </a:txBody>
                  <a:tcPr/>
                </a:tc>
                <a:tc>
                  <a:txBody>
                    <a:bodyPr/>
                    <a:lstStyle/>
                    <a:p>
                      <a:r>
                        <a:rPr lang="en-US" sz="1600" dirty="0" smtClean="0"/>
                        <a:t>$866,794,706</a:t>
                      </a:r>
                      <a:endParaRPr lang="en-US" sz="1600" dirty="0"/>
                    </a:p>
                  </a:txBody>
                  <a:tcPr/>
                </a:tc>
                <a:tc>
                  <a:txBody>
                    <a:bodyPr/>
                    <a:lstStyle/>
                    <a:p>
                      <a:r>
                        <a:rPr lang="en-US" sz="1600" dirty="0" smtClean="0"/>
                        <a:t>$896,954,602</a:t>
                      </a:r>
                      <a:endParaRPr lang="en-US" sz="1600" dirty="0"/>
                    </a:p>
                  </a:txBody>
                  <a:tcPr/>
                </a:tc>
              </a:tr>
              <a:tr h="806072">
                <a:tc>
                  <a:txBody>
                    <a:bodyPr/>
                    <a:lstStyle/>
                    <a:p>
                      <a:r>
                        <a:rPr lang="en-US" sz="1600" dirty="0" smtClean="0"/>
                        <a:t>Grand Total</a:t>
                      </a:r>
                      <a:endParaRPr lang="en-US" sz="1600" b="1" dirty="0"/>
                    </a:p>
                  </a:txBody>
                  <a:tcPr/>
                </a:tc>
                <a:tc>
                  <a:txBody>
                    <a:bodyPr/>
                    <a:lstStyle/>
                    <a:p>
                      <a:r>
                        <a:rPr lang="en-US" sz="1600" dirty="0" smtClean="0"/>
                        <a:t>$29,071,050,568</a:t>
                      </a:r>
                      <a:endParaRPr lang="en-US" sz="1600" b="1" dirty="0"/>
                    </a:p>
                  </a:txBody>
                  <a:tcPr/>
                </a:tc>
                <a:tc>
                  <a:txBody>
                    <a:bodyPr/>
                    <a:lstStyle/>
                    <a:p>
                      <a:r>
                        <a:rPr lang="en-US" sz="1600" dirty="0" smtClean="0"/>
                        <a:t>$30,459,945,068</a:t>
                      </a:r>
                      <a:endParaRPr lang="en-US" sz="1600" b="1" dirty="0"/>
                    </a:p>
                  </a:txBody>
                  <a:tcPr/>
                </a:tc>
                <a:tc>
                  <a:txBody>
                    <a:bodyPr/>
                    <a:lstStyle/>
                    <a:p>
                      <a:r>
                        <a:rPr lang="en-US" sz="1600" b="0" dirty="0" smtClean="0"/>
                        <a:t>$32,409,973,951</a:t>
                      </a:r>
                      <a:endParaRPr lang="en-US" sz="1600" b="1" dirty="0"/>
                    </a:p>
                  </a:txBody>
                  <a:tcPr/>
                </a:tc>
              </a:tr>
            </a:tbl>
          </a:graphicData>
        </a:graphic>
      </p:graphicFrame>
    </p:spTree>
    <p:extLst>
      <p:ext uri="{BB962C8B-B14F-4D97-AF65-F5344CB8AC3E}">
        <p14:creationId xmlns:p14="http://schemas.microsoft.com/office/powerpoint/2010/main" val="161633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VALUES BY AGENCY</a:t>
            </a:r>
            <a:endParaRPr lang="en-US" dirty="0">
              <a:solidFill>
                <a:schemeClr val="tx1"/>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444" y="1310760"/>
            <a:ext cx="8443356" cy="4603152"/>
          </a:xfrm>
        </p:spPr>
      </p:pic>
      <p:sp>
        <p:nvSpPr>
          <p:cNvPr id="4" name="Slide Number Placeholder 3"/>
          <p:cNvSpPr>
            <a:spLocks noGrp="1"/>
          </p:cNvSpPr>
          <p:nvPr>
            <p:ph type="sldNum" sz="quarter" idx="12"/>
          </p:nvPr>
        </p:nvSpPr>
        <p:spPr/>
        <p:txBody>
          <a:bodyPr/>
          <a:lstStyle/>
          <a:p>
            <a:fld id="{CCE7EACD-A346-A34B-BBAF-EF458C812BA9}" type="slidenum">
              <a:rPr lang="en-US" smtClean="0"/>
              <a:pPr/>
              <a:t>28</a:t>
            </a:fld>
            <a:endParaRPr lang="en-US" dirty="0"/>
          </a:p>
        </p:txBody>
      </p:sp>
    </p:spTree>
    <p:extLst>
      <p:ext uri="{BB962C8B-B14F-4D97-AF65-F5344CB8AC3E}">
        <p14:creationId xmlns:p14="http://schemas.microsoft.com/office/powerpoint/2010/main" val="259185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BLLIP RMS TAB</a:t>
            </a:r>
            <a:endParaRPr lang="en-US" dirty="0">
              <a:solidFill>
                <a:schemeClr val="tx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40121751"/>
              </p:ext>
            </p:extLst>
          </p:nvPr>
        </p:nvGraphicFramePr>
        <p:xfrm>
          <a:off x="916998" y="1377539"/>
          <a:ext cx="7143750" cy="4476005"/>
        </p:xfrm>
        <a:graphic>
          <a:graphicData uri="http://schemas.openxmlformats.org/drawingml/2006/table">
            <a:tbl>
              <a:tblPr firstRow="1" firstCol="1" bandRow="1">
                <a:tableStyleId>{912C8C85-51F0-491E-9774-3900AFEF0FD7}</a:tableStyleId>
              </a:tblPr>
              <a:tblGrid>
                <a:gridCol w="3320024"/>
                <a:gridCol w="3823726"/>
              </a:tblGrid>
              <a:tr h="641384">
                <a:tc gridSpan="2">
                  <a:txBody>
                    <a:bodyPr/>
                    <a:lstStyle/>
                    <a:p>
                      <a:pPr marL="0" marR="0">
                        <a:lnSpc>
                          <a:spcPct val="107000"/>
                        </a:lnSpc>
                        <a:spcBef>
                          <a:spcPts val="375"/>
                        </a:spcBef>
                        <a:spcAft>
                          <a:spcPts val="375"/>
                        </a:spcAft>
                      </a:pPr>
                      <a:r>
                        <a:rPr lang="en-US" sz="3200" dirty="0">
                          <a:effectLst/>
                        </a:rPr>
                        <a:t>RMS Information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B w="12700" cap="flat" cmpd="sng" algn="ctr">
                      <a:solidFill>
                        <a:srgbClr val="F26822"/>
                      </a:solidFill>
                      <a:prstDash val="solid"/>
                      <a:round/>
                      <a:headEnd type="none" w="med" len="med"/>
                      <a:tailEnd type="none" w="med" len="med"/>
                    </a:lnB>
                  </a:tcPr>
                </a:tc>
                <a:tc hMerge="1">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9525" marR="9525" marT="9525" marB="9525" anchor="ctr"/>
                </a:tc>
              </a:tr>
              <a:tr h="593841">
                <a:tc>
                  <a:txBody>
                    <a:bodyPr/>
                    <a:lstStyle/>
                    <a:p>
                      <a:pPr marL="0" marR="0" algn="r">
                        <a:lnSpc>
                          <a:spcPct val="107000"/>
                        </a:lnSpc>
                        <a:spcBef>
                          <a:spcPts val="375"/>
                        </a:spcBef>
                        <a:spcAft>
                          <a:spcPts val="375"/>
                        </a:spcAft>
                      </a:pPr>
                      <a:r>
                        <a:rPr lang="en-US" sz="1800" dirty="0">
                          <a:effectLst/>
                        </a:rPr>
                        <a:t>Consolidated Customer ID: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0"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375"/>
                        </a:spcBef>
                        <a:spcAft>
                          <a:spcPts val="375"/>
                        </a:spcAft>
                      </a:pPr>
                      <a:r>
                        <a:rPr lang="en-US" sz="1800" b="1" dirty="0" smtClean="0">
                          <a:effectLst/>
                        </a:rPr>
                        <a:t>99900000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r>
              <a:tr h="518307">
                <a:tc>
                  <a:txBody>
                    <a:bodyPr/>
                    <a:lstStyle/>
                    <a:p>
                      <a:pPr marL="0" marR="0" algn="r">
                        <a:lnSpc>
                          <a:spcPct val="107000"/>
                        </a:lnSpc>
                        <a:spcBef>
                          <a:spcPts val="375"/>
                        </a:spcBef>
                        <a:spcAft>
                          <a:spcPts val="375"/>
                        </a:spcAft>
                      </a:pPr>
                      <a:r>
                        <a:rPr lang="en-US" sz="1800" dirty="0">
                          <a:effectLst/>
                        </a:rPr>
                        <a:t>Consolidated Customer Location: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0"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375"/>
                        </a:spcBef>
                        <a:spcAft>
                          <a:spcPts val="375"/>
                        </a:spcAft>
                      </a:pPr>
                      <a:r>
                        <a:rPr lang="en-US" sz="1800" b="1" dirty="0" smtClean="0">
                          <a:effectLst/>
                        </a:rPr>
                        <a:t>001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r>
              <a:tr h="518307">
                <a:tc>
                  <a:txBody>
                    <a:bodyPr/>
                    <a:lstStyle/>
                    <a:p>
                      <a:pPr marL="0" marR="0" algn="r">
                        <a:lnSpc>
                          <a:spcPct val="107000"/>
                        </a:lnSpc>
                        <a:spcBef>
                          <a:spcPts val="375"/>
                        </a:spcBef>
                        <a:spcAft>
                          <a:spcPts val="375"/>
                        </a:spcAft>
                      </a:pPr>
                      <a:r>
                        <a:rPr lang="en-US" sz="1800" b="1" dirty="0">
                          <a:effectLst/>
                        </a:rPr>
                        <a:t>Insured Building Value: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0"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375"/>
                        </a:spcBef>
                        <a:spcAft>
                          <a:spcPts val="375"/>
                        </a:spcAft>
                      </a:pPr>
                      <a:r>
                        <a:rPr lang="en-US" sz="1800" b="1" dirty="0">
                          <a:effectLst/>
                        </a:rPr>
                        <a:t>$787,057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r>
              <a:tr h="649245">
                <a:tc>
                  <a:txBody>
                    <a:bodyPr/>
                    <a:lstStyle/>
                    <a:p>
                      <a:pPr marL="0" marR="0" algn="r">
                        <a:lnSpc>
                          <a:spcPct val="107000"/>
                        </a:lnSpc>
                        <a:spcBef>
                          <a:spcPts val="375"/>
                        </a:spcBef>
                        <a:spcAft>
                          <a:spcPts val="375"/>
                        </a:spcAft>
                      </a:pPr>
                      <a:r>
                        <a:rPr lang="en-US" sz="1800" dirty="0">
                          <a:effectLst/>
                        </a:rPr>
                        <a:t>Insured Contents Value: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0"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375"/>
                        </a:spcBef>
                        <a:spcAft>
                          <a:spcPts val="375"/>
                        </a:spcAft>
                      </a:pPr>
                      <a:r>
                        <a:rPr lang="en-US" sz="1800" b="1" dirty="0" smtClean="0">
                          <a:effectLst/>
                        </a:rPr>
                        <a:t>$510,000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r>
              <a:tr h="518307">
                <a:tc>
                  <a:txBody>
                    <a:bodyPr/>
                    <a:lstStyle/>
                    <a:p>
                      <a:pPr marL="0" marR="0" algn="r">
                        <a:lnSpc>
                          <a:spcPct val="107000"/>
                        </a:lnSpc>
                        <a:spcBef>
                          <a:spcPts val="375"/>
                        </a:spcBef>
                        <a:spcAft>
                          <a:spcPts val="375"/>
                        </a:spcAft>
                      </a:pPr>
                      <a:r>
                        <a:rPr lang="en-US" sz="1800" dirty="0" smtClean="0">
                          <a:effectLst/>
                        </a:rPr>
                        <a:t> </a:t>
                      </a:r>
                      <a:r>
                        <a:rPr lang="en-US" sz="1800" dirty="0">
                          <a:effectLst/>
                        </a:rPr>
                        <a:t>CSB/DD MR Service Center?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0"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375"/>
                        </a:spcBef>
                        <a:spcAft>
                          <a:spcPts val="375"/>
                        </a:spcAft>
                      </a:pPr>
                      <a:r>
                        <a:rPr lang="en-US" sz="1800" b="1" dirty="0">
                          <a:effectLst/>
                        </a:rPr>
                        <a:t>No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r>
              <a:tr h="518307">
                <a:tc>
                  <a:txBody>
                    <a:bodyPr/>
                    <a:lstStyle/>
                    <a:p>
                      <a:pPr marL="0" marR="0" algn="r">
                        <a:lnSpc>
                          <a:spcPct val="107000"/>
                        </a:lnSpc>
                        <a:spcBef>
                          <a:spcPts val="375"/>
                        </a:spcBef>
                        <a:spcAft>
                          <a:spcPts val="375"/>
                        </a:spcAft>
                      </a:pPr>
                      <a:r>
                        <a:rPr lang="en-US" sz="1800" dirty="0">
                          <a:effectLst/>
                        </a:rPr>
                        <a:t>Last Updated (RMS):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0"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375"/>
                        </a:spcBef>
                        <a:spcAft>
                          <a:spcPts val="375"/>
                        </a:spcAft>
                      </a:pPr>
                      <a:r>
                        <a:rPr lang="en-US" sz="1800" b="1" dirty="0">
                          <a:effectLst/>
                        </a:rPr>
                        <a:t>Jun 29, 2015</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r>
              <a:tr h="518307">
                <a:tc>
                  <a:txBody>
                    <a:bodyPr/>
                    <a:lstStyle/>
                    <a:p>
                      <a:pPr marL="0" marR="0" algn="r">
                        <a:lnSpc>
                          <a:spcPct val="107000"/>
                        </a:lnSpc>
                        <a:spcBef>
                          <a:spcPts val="375"/>
                        </a:spcBef>
                        <a:spcAft>
                          <a:spcPts val="375"/>
                        </a:spcAft>
                      </a:pPr>
                      <a:r>
                        <a:rPr lang="en-US" sz="1800" dirty="0">
                          <a:effectLst/>
                        </a:rPr>
                        <a:t>Data Status (RMS):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0"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375"/>
                        </a:spcBef>
                        <a:spcAft>
                          <a:spcPts val="375"/>
                        </a:spcAft>
                      </a:pPr>
                      <a:r>
                        <a:rPr lang="en-US" sz="1800" b="1" dirty="0">
                          <a:effectLst/>
                        </a:rPr>
                        <a:t>Needs Review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rgbClr val="F26822"/>
                      </a:solidFill>
                      <a:prstDash val="solid"/>
                      <a:round/>
                      <a:headEnd type="none" w="med" len="med"/>
                      <a:tailEnd type="none" w="med" len="med"/>
                    </a:lnL>
                    <a:lnR w="12700" cap="flat" cmpd="sng" algn="ctr">
                      <a:solidFill>
                        <a:srgbClr val="F26822"/>
                      </a:solidFill>
                      <a:prstDash val="solid"/>
                      <a:round/>
                      <a:headEnd type="none" w="med" len="med"/>
                      <a:tailEnd type="none" w="med" len="med"/>
                    </a:lnR>
                    <a:lnT w="12700" cap="flat" cmpd="sng" algn="ctr">
                      <a:solidFill>
                        <a:srgbClr val="F26822"/>
                      </a:solidFill>
                      <a:prstDash val="solid"/>
                      <a:round/>
                      <a:headEnd type="none" w="med" len="med"/>
                      <a:tailEnd type="none" w="med" len="med"/>
                    </a:lnT>
                    <a:lnB w="12700" cap="flat" cmpd="sng" algn="ctr">
                      <a:solidFill>
                        <a:srgbClr val="F26822"/>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Slide Number Placeholder 3"/>
          <p:cNvSpPr>
            <a:spLocks noGrp="1"/>
          </p:cNvSpPr>
          <p:nvPr>
            <p:ph type="sldNum" sz="quarter" idx="12"/>
          </p:nvPr>
        </p:nvSpPr>
        <p:spPr/>
        <p:txBody>
          <a:bodyPr/>
          <a:lstStyle/>
          <a:p>
            <a:fld id="{CCE7EACD-A346-A34B-BBAF-EF458C812BA9}" type="slidenum">
              <a:rPr lang="en-US" smtClean="0"/>
              <a:pPr/>
              <a:t>29</a:t>
            </a:fld>
            <a:endParaRPr lang="en-US" dirty="0"/>
          </a:p>
        </p:txBody>
      </p:sp>
    </p:spTree>
    <p:extLst>
      <p:ext uri="{BB962C8B-B14F-4D97-AF65-F5344CB8AC3E}">
        <p14:creationId xmlns:p14="http://schemas.microsoft.com/office/powerpoint/2010/main" val="1773946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2971800"/>
          </a:xfrm>
        </p:spPr>
        <p:txBody>
          <a:bodyPr>
            <a:normAutofit/>
          </a:bodyPr>
          <a:lstStyle/>
          <a:p>
            <a:pPr marL="0" indent="0">
              <a:buNone/>
            </a:pPr>
            <a:endParaRPr lang="en-US" sz="2000" dirty="0" smtClean="0">
              <a:latin typeface="Arial" pitchFamily="34" charset="0"/>
              <a:cs typeface="Arial" pitchFamily="34" charset="0"/>
            </a:endParaRPr>
          </a:p>
          <a:p>
            <a:r>
              <a:rPr lang="en-US" sz="1600" dirty="0">
                <a:solidFill>
                  <a:srgbClr val="0000CC"/>
                </a:solidFill>
                <a:latin typeface="Arial" pitchFamily="34" charset="0"/>
                <a:cs typeface="Arial" pitchFamily="34" charset="0"/>
              </a:rPr>
              <a:t>Dept. of Administrative Services (Risk </a:t>
            </a:r>
            <a:r>
              <a:rPr lang="en-US" sz="1600" dirty="0" smtClean="0">
                <a:solidFill>
                  <a:srgbClr val="0000CC"/>
                </a:solidFill>
                <a:latin typeface="Arial" pitchFamily="34" charset="0"/>
                <a:cs typeface="Arial" pitchFamily="34" charset="0"/>
              </a:rPr>
              <a:t>Management Services)- </a:t>
            </a:r>
            <a:r>
              <a:rPr lang="en-US" sz="1600" dirty="0">
                <a:solidFill>
                  <a:srgbClr val="0000CC"/>
                </a:solidFill>
                <a:latin typeface="Arial" pitchFamily="34" charset="0"/>
                <a:cs typeface="Arial" pitchFamily="34" charset="0"/>
              </a:rPr>
              <a:t>Frederick Trotter </a:t>
            </a:r>
            <a:r>
              <a:rPr lang="en-US" sz="1600" dirty="0" smtClean="0">
                <a:solidFill>
                  <a:srgbClr val="0000CC"/>
                </a:solidFill>
                <a:latin typeface="Arial" pitchFamily="34" charset="0"/>
                <a:cs typeface="Arial" pitchFamily="34" charset="0"/>
              </a:rPr>
              <a:t>    and </a:t>
            </a:r>
            <a:r>
              <a:rPr lang="en-US" sz="1600" dirty="0">
                <a:solidFill>
                  <a:srgbClr val="0000CC"/>
                </a:solidFill>
                <a:latin typeface="Arial" pitchFamily="34" charset="0"/>
                <a:cs typeface="Arial" pitchFamily="34" charset="0"/>
              </a:rPr>
              <a:t>Wade </a:t>
            </a:r>
            <a:r>
              <a:rPr lang="en-US" sz="1600" dirty="0">
                <a:solidFill>
                  <a:srgbClr val="0000CC"/>
                </a:solidFill>
                <a:latin typeface="Arial" pitchFamily="34" charset="0"/>
                <a:cs typeface="Arial" pitchFamily="34" charset="0"/>
              </a:rPr>
              <a:t>Damron</a:t>
            </a:r>
            <a:endParaRPr lang="en-US" sz="1600" dirty="0">
              <a:solidFill>
                <a:srgbClr val="0000CC"/>
              </a:solidFill>
              <a:latin typeface="Arial" pitchFamily="34" charset="0"/>
              <a:cs typeface="Arial" pitchFamily="34" charset="0"/>
            </a:endParaRPr>
          </a:p>
          <a:p>
            <a:pPr lvl="1"/>
            <a:endParaRPr lang="en-US" sz="1200" dirty="0" smtClean="0">
              <a:latin typeface="Arial" pitchFamily="34" charset="0"/>
              <a:cs typeface="Arial" pitchFamily="34" charset="0"/>
            </a:endParaRPr>
          </a:p>
          <a:p>
            <a:pPr marL="0" indent="0">
              <a:buNone/>
            </a:pPr>
            <a:endParaRPr lang="en-US" sz="1600" dirty="0" smtClean="0"/>
          </a:p>
        </p:txBody>
      </p:sp>
      <p:sp>
        <p:nvSpPr>
          <p:cNvPr id="7"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8"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9" name="TextBox 8"/>
          <p:cNvSpPr txBox="1"/>
          <p:nvPr/>
        </p:nvSpPr>
        <p:spPr>
          <a:xfrm>
            <a:off x="647700" y="1600200"/>
            <a:ext cx="4971233" cy="461665"/>
          </a:xfrm>
          <a:prstGeom prst="rect">
            <a:avLst/>
          </a:prstGeom>
          <a:noFill/>
        </p:spPr>
        <p:txBody>
          <a:bodyPr wrap="none" rtlCol="0">
            <a:spAutoFit/>
          </a:bodyPr>
          <a:lstStyle/>
          <a:p>
            <a:r>
              <a:rPr lang="en-US" sz="2400" b="1" u="sng" dirty="0" smtClean="0">
                <a:latin typeface="Arial" pitchFamily="34" charset="0"/>
                <a:cs typeface="Arial" pitchFamily="34" charset="0"/>
              </a:rPr>
              <a:t>Asset and Portfolio Management</a:t>
            </a:r>
            <a:endParaRPr lang="en-US" sz="2400" b="1" u="sng" dirty="0">
              <a:latin typeface="Arial" pitchFamily="34" charset="0"/>
              <a:cs typeface="Arial" pitchFamily="34" charset="0"/>
            </a:endParaRPr>
          </a:p>
        </p:txBody>
      </p:sp>
    </p:spTree>
    <p:extLst>
      <p:ext uri="{BB962C8B-B14F-4D97-AF65-F5344CB8AC3E}">
        <p14:creationId xmlns:p14="http://schemas.microsoft.com/office/powerpoint/2010/main" val="327281991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05" y="274638"/>
            <a:ext cx="8354291" cy="1143000"/>
          </a:xfrm>
        </p:spPr>
        <p:txBody>
          <a:bodyPr>
            <a:normAutofit/>
          </a:bodyPr>
          <a:lstStyle/>
          <a:p>
            <a:r>
              <a:rPr lang="en-US" sz="2400" b="1" dirty="0" smtClean="0">
                <a:solidFill>
                  <a:schemeClr val="tx1"/>
                </a:solidFill>
              </a:rPr>
              <a:t/>
            </a:r>
            <a:br>
              <a:rPr lang="en-US" sz="2400" b="1" dirty="0" smtClean="0">
                <a:solidFill>
                  <a:schemeClr val="tx1"/>
                </a:solidFill>
              </a:rPr>
            </a:br>
            <a:r>
              <a:rPr lang="en-US" sz="2400" dirty="0" smtClean="0">
                <a:solidFill>
                  <a:schemeClr val="tx1"/>
                </a:solidFill>
              </a:rPr>
              <a:t>STATE OWNED BUILDING &amp; </a:t>
            </a:r>
            <a:r>
              <a:rPr lang="en-US" sz="2400" dirty="0">
                <a:solidFill>
                  <a:schemeClr val="tx1"/>
                </a:solidFill>
              </a:rPr>
              <a:t>PERSONAL </a:t>
            </a:r>
            <a:r>
              <a:rPr lang="en-US" sz="2400" dirty="0" smtClean="0">
                <a:solidFill>
                  <a:schemeClr val="tx1"/>
                </a:solidFill>
              </a:rPr>
              <a:t>PROPERTY</a:t>
            </a:r>
            <a:endParaRPr lang="en-US" sz="2400" dirty="0">
              <a:solidFill>
                <a:schemeClr val="tx1"/>
              </a:solidFill>
            </a:endParaRPr>
          </a:p>
        </p:txBody>
      </p:sp>
      <p:sp>
        <p:nvSpPr>
          <p:cNvPr id="3" name="Content Placeholder 2"/>
          <p:cNvSpPr>
            <a:spLocks noGrp="1"/>
          </p:cNvSpPr>
          <p:nvPr>
            <p:ph idx="1"/>
          </p:nvPr>
        </p:nvSpPr>
        <p:spPr/>
        <p:txBody>
          <a:bodyPr>
            <a:normAutofit/>
          </a:bodyPr>
          <a:lstStyle/>
          <a:p>
            <a:pPr marL="617220" indent="-457200">
              <a:buAutoNum type="alphaUcPeriod"/>
            </a:pPr>
            <a:r>
              <a:rPr lang="en-US" sz="2400" dirty="0" smtClean="0">
                <a:solidFill>
                  <a:schemeClr val="tx1"/>
                </a:solidFill>
              </a:rPr>
              <a:t>Coverage</a:t>
            </a:r>
          </a:p>
          <a:p>
            <a:pPr marL="160020" indent="0">
              <a:buNone/>
            </a:pPr>
            <a:endParaRPr lang="en-US" sz="2000" dirty="0" smtClean="0">
              <a:solidFill>
                <a:schemeClr val="tx1"/>
              </a:solidFill>
            </a:endParaRPr>
          </a:p>
          <a:p>
            <a:pPr marL="560070" lvl="1" indent="0">
              <a:buNone/>
            </a:pPr>
            <a:r>
              <a:rPr lang="en-US" sz="2000" dirty="0" smtClean="0">
                <a:solidFill>
                  <a:schemeClr val="tx1"/>
                </a:solidFill>
              </a:rPr>
              <a:t>DOAS will pay for direct physical loss, damage or destruction to Covered Property at the premises/location reported and described “BLLIP” caused by or resulting from a Covered Cause of Loss</a:t>
            </a:r>
            <a:r>
              <a:rPr lang="en-US" sz="2400" dirty="0" smtClean="0">
                <a:solidFill>
                  <a:schemeClr val="tx1"/>
                </a:solidFill>
              </a:rPr>
              <a:t>.</a:t>
            </a:r>
          </a:p>
          <a:p>
            <a:pPr marL="560070" lvl="1" indent="0">
              <a:buNone/>
            </a:pPr>
            <a:endParaRPr lang="en-US" sz="2400" dirty="0" smtClean="0">
              <a:solidFill>
                <a:schemeClr val="tx1"/>
              </a:solidFill>
            </a:endParaRPr>
          </a:p>
          <a:p>
            <a:pPr marL="1017270" lvl="1" indent="-457200">
              <a:buAutoNum type="arabicPeriod"/>
            </a:pPr>
            <a:r>
              <a:rPr lang="en-US" sz="2400" dirty="0" smtClean="0">
                <a:solidFill>
                  <a:schemeClr val="tx1"/>
                </a:solidFill>
              </a:rPr>
              <a:t>Covered Property</a:t>
            </a:r>
          </a:p>
          <a:p>
            <a:pPr marL="960120" lvl="2" indent="0">
              <a:buNone/>
            </a:pPr>
            <a:r>
              <a:rPr lang="en-US" sz="2000" dirty="0" smtClean="0">
                <a:solidFill>
                  <a:schemeClr val="tx1"/>
                </a:solidFill>
              </a:rPr>
              <a:t>Covered Property as used in this Agreement means the following types of property reported to Risk Management Services and described in “BLLIP” and for which a location and value is shown.</a:t>
            </a:r>
          </a:p>
          <a:p>
            <a:endParaRPr lang="en-US" sz="2000" dirty="0">
              <a:solidFill>
                <a:schemeClr val="tx1"/>
              </a:solidFill>
            </a:endParaRPr>
          </a:p>
        </p:txBody>
      </p:sp>
      <p:sp>
        <p:nvSpPr>
          <p:cNvPr id="4" name="Slide Number Placeholder 3"/>
          <p:cNvSpPr>
            <a:spLocks noGrp="1"/>
          </p:cNvSpPr>
          <p:nvPr>
            <p:ph type="sldNum" sz="quarter" idx="12"/>
          </p:nvPr>
        </p:nvSpPr>
        <p:spPr/>
        <p:txBody>
          <a:bodyPr/>
          <a:lstStyle/>
          <a:p>
            <a:fld id="{CCE7EACD-A346-A34B-BBAF-EF458C812BA9}" type="slidenum">
              <a:rPr lang="en-US" smtClean="0"/>
              <a:pPr/>
              <a:t>30</a:t>
            </a:fld>
            <a:endParaRPr lang="en-US" dirty="0"/>
          </a:p>
        </p:txBody>
      </p:sp>
    </p:spTree>
    <p:extLst>
      <p:ext uri="{BB962C8B-B14F-4D97-AF65-F5344CB8AC3E}">
        <p14:creationId xmlns:p14="http://schemas.microsoft.com/office/powerpoint/2010/main" val="291715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41375" y="712788"/>
            <a:ext cx="7791450" cy="933450"/>
          </a:xfrm>
        </p:spPr>
        <p:txBody>
          <a:bodyPr>
            <a:normAutofit/>
          </a:bodyPr>
          <a:lstStyle/>
          <a:p>
            <a:pPr eaLnBrk="1" hangingPunct="1"/>
            <a:r>
              <a:rPr lang="en-US" altLang="en-US" sz="3600" dirty="0" smtClean="0">
                <a:solidFill>
                  <a:schemeClr val="tx1"/>
                </a:solidFill>
              </a:rPr>
              <a:t>FISCAL YEAR 15</a:t>
            </a:r>
          </a:p>
        </p:txBody>
      </p:sp>
      <p:sp>
        <p:nvSpPr>
          <p:cNvPr id="7171" name="Rectangle 3"/>
          <p:cNvSpPr>
            <a:spLocks noGrp="1" noChangeArrowheads="1"/>
          </p:cNvSpPr>
          <p:nvPr>
            <p:ph type="body" idx="1"/>
          </p:nvPr>
        </p:nvSpPr>
        <p:spPr>
          <a:xfrm>
            <a:off x="0" y="1908313"/>
            <a:ext cx="8632825" cy="4721087"/>
          </a:xfrm>
        </p:spPr>
        <p:txBody>
          <a:bodyPr/>
          <a:lstStyle/>
          <a:p>
            <a:pPr lvl="2" eaLnBrk="1" hangingPunct="1"/>
            <a:r>
              <a:rPr lang="en-US" altLang="en-US" sz="2700" dirty="0" smtClean="0">
                <a:solidFill>
                  <a:schemeClr val="tx1"/>
                </a:solidFill>
              </a:rPr>
              <a:t>New Claims 269</a:t>
            </a:r>
          </a:p>
          <a:p>
            <a:pPr lvl="1" eaLnBrk="1" hangingPunct="1">
              <a:buFont typeface="Arial" charset="0"/>
              <a:buNone/>
            </a:pPr>
            <a:endParaRPr lang="en-US" altLang="en-US" sz="2800" dirty="0" smtClean="0"/>
          </a:p>
          <a:p>
            <a:pPr lvl="2" eaLnBrk="1" hangingPunct="1"/>
            <a:r>
              <a:rPr lang="en-US" altLang="en-US" sz="8800" dirty="0" smtClean="0">
                <a:solidFill>
                  <a:srgbClr val="FF0000"/>
                </a:solidFill>
              </a:rPr>
              <a:t>$9.3M</a:t>
            </a:r>
          </a:p>
          <a:p>
            <a:pPr lvl="2" eaLnBrk="1" hangingPunct="1"/>
            <a:endParaRPr lang="en-US" altLang="en-US" sz="2700" dirty="0" smtClean="0"/>
          </a:p>
          <a:p>
            <a:pPr lvl="2" eaLnBrk="1" hangingPunct="1"/>
            <a:r>
              <a:rPr lang="en-US" altLang="en-US" sz="2700" dirty="0" smtClean="0">
                <a:solidFill>
                  <a:schemeClr val="tx1"/>
                </a:solidFill>
              </a:rPr>
              <a:t>(Includes a 5.2 M GPA Fire payment for FY15)</a:t>
            </a:r>
          </a:p>
        </p:txBody>
      </p:sp>
      <p:pic>
        <p:nvPicPr>
          <p:cNvPr id="7172" name="Picture 4" descr="MP9003143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300" y="2383666"/>
            <a:ext cx="23542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548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tx1"/>
                </a:solidFill>
              </a:rPr>
              <a:t>BLLIP / PROPERTY COVERAGE </a:t>
            </a:r>
            <a:r>
              <a:rPr lang="en-US" sz="2800" dirty="0" smtClean="0">
                <a:solidFill>
                  <a:schemeClr val="tx1"/>
                </a:solidFill>
              </a:rPr>
              <a:t>CONNECTION</a:t>
            </a:r>
            <a:endParaRPr lang="en-US" sz="2800" dirty="0"/>
          </a:p>
        </p:txBody>
      </p:sp>
      <p:sp>
        <p:nvSpPr>
          <p:cNvPr id="3" name="Content Placeholder 2"/>
          <p:cNvSpPr>
            <a:spLocks noGrp="1"/>
          </p:cNvSpPr>
          <p:nvPr>
            <p:ph idx="1"/>
          </p:nvPr>
        </p:nvSpPr>
        <p:spPr>
          <a:xfrm>
            <a:off x="357612" y="1484768"/>
            <a:ext cx="8229600" cy="4134401"/>
          </a:xfrm>
        </p:spPr>
        <p:txBody>
          <a:bodyPr>
            <a:normAutofit/>
          </a:bodyPr>
          <a:lstStyle/>
          <a:p>
            <a:r>
              <a:rPr lang="en-US" sz="1800" dirty="0" smtClean="0">
                <a:solidFill>
                  <a:schemeClr val="tx1"/>
                </a:solidFill>
              </a:rPr>
              <a:t>DOAS BLLIP GOALS FOR FY17</a:t>
            </a:r>
          </a:p>
          <a:p>
            <a:pPr lvl="1"/>
            <a:r>
              <a:rPr lang="en-US" sz="1800" dirty="0" smtClean="0">
                <a:solidFill>
                  <a:schemeClr val="tx1"/>
                </a:solidFill>
              </a:rPr>
              <a:t>IMPROVE THE QUALITY OF THE BLLIP DATA</a:t>
            </a:r>
          </a:p>
          <a:p>
            <a:pPr lvl="1"/>
            <a:r>
              <a:rPr lang="en-US" sz="1800" dirty="0" smtClean="0">
                <a:solidFill>
                  <a:schemeClr val="tx1"/>
                </a:solidFill>
              </a:rPr>
              <a:t>WORK WITH SPC TO ENHANCE AGENCIES ABILITY TO UPLOAD DATA</a:t>
            </a:r>
          </a:p>
          <a:p>
            <a:pPr lvl="1"/>
            <a:r>
              <a:rPr lang="en-US" sz="1800" dirty="0" smtClean="0">
                <a:solidFill>
                  <a:schemeClr val="tx1"/>
                </a:solidFill>
              </a:rPr>
              <a:t>BROADEN COMMUNICATION ON THE IMPORTANCE OF COMPLETING MISSING BLLIP DATA FIELDS </a:t>
            </a:r>
          </a:p>
          <a:p>
            <a:pPr lvl="1"/>
            <a:r>
              <a:rPr lang="en-US" sz="1800" dirty="0" smtClean="0">
                <a:solidFill>
                  <a:schemeClr val="tx1"/>
                </a:solidFill>
              </a:rPr>
              <a:t>EXPAND COVERAGE RENEWAL PERIOD FROM OCTOBER 1</a:t>
            </a:r>
            <a:r>
              <a:rPr lang="en-US" sz="1800" baseline="30000" dirty="0" smtClean="0">
                <a:solidFill>
                  <a:schemeClr val="tx1"/>
                </a:solidFill>
              </a:rPr>
              <a:t>st</a:t>
            </a:r>
            <a:r>
              <a:rPr lang="en-US" sz="1800" dirty="0" smtClean="0">
                <a:solidFill>
                  <a:schemeClr val="tx1"/>
                </a:solidFill>
              </a:rPr>
              <a:t>   THRU FEBRUARY 1</a:t>
            </a:r>
            <a:r>
              <a:rPr lang="en-US" sz="1800" baseline="30000" dirty="0" smtClean="0">
                <a:solidFill>
                  <a:schemeClr val="tx1"/>
                </a:solidFill>
              </a:rPr>
              <a:t>ST</a:t>
            </a:r>
            <a:r>
              <a:rPr lang="en-US" sz="1800" dirty="0" smtClean="0">
                <a:solidFill>
                  <a:schemeClr val="tx1"/>
                </a:solidFill>
              </a:rPr>
              <a:t> </a:t>
            </a:r>
            <a:endParaRPr lang="en-US" sz="1800" dirty="0">
              <a:solidFill>
                <a:schemeClr val="tx1"/>
              </a:solidFill>
            </a:endParaRPr>
          </a:p>
        </p:txBody>
      </p:sp>
      <p:sp>
        <p:nvSpPr>
          <p:cNvPr id="4" name="Slide Number Placeholder 3"/>
          <p:cNvSpPr>
            <a:spLocks noGrp="1"/>
          </p:cNvSpPr>
          <p:nvPr>
            <p:ph type="sldNum" sz="quarter" idx="12"/>
          </p:nvPr>
        </p:nvSpPr>
        <p:spPr/>
        <p:txBody>
          <a:bodyPr/>
          <a:lstStyle/>
          <a:p>
            <a:fld id="{CCE7EACD-A346-A34B-BBAF-EF458C812BA9}" type="slidenum">
              <a:rPr lang="en-US" smtClean="0"/>
              <a:pPr/>
              <a:t>32</a:t>
            </a:fld>
            <a:endParaRPr lang="en-US" dirty="0"/>
          </a:p>
        </p:txBody>
      </p:sp>
    </p:spTree>
    <p:extLst>
      <p:ext uri="{BB962C8B-B14F-4D97-AF65-F5344CB8AC3E}">
        <p14:creationId xmlns:p14="http://schemas.microsoft.com/office/powerpoint/2010/main" val="2931806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42938" y="246063"/>
            <a:ext cx="6629400" cy="812800"/>
          </a:xfrm>
        </p:spPr>
        <p:txBody>
          <a:bodyPr/>
          <a:lstStyle/>
          <a:p>
            <a:pPr eaLnBrk="1" hangingPunct="1"/>
            <a:r>
              <a:rPr lang="en-US" altLang="en-US" dirty="0" smtClean="0">
                <a:solidFill>
                  <a:schemeClr val="tx1"/>
                </a:solidFill>
              </a:rPr>
              <a:t>Contact Information</a:t>
            </a:r>
          </a:p>
        </p:txBody>
      </p:sp>
      <p:sp>
        <p:nvSpPr>
          <p:cNvPr id="86019" name="Rectangle 3"/>
          <p:cNvSpPr>
            <a:spLocks noGrp="1" noChangeArrowheads="1"/>
          </p:cNvSpPr>
          <p:nvPr>
            <p:ph type="body" idx="1"/>
          </p:nvPr>
        </p:nvSpPr>
        <p:spPr>
          <a:xfrm>
            <a:off x="642938" y="914400"/>
            <a:ext cx="7543800" cy="3527425"/>
          </a:xfrm>
        </p:spPr>
        <p:txBody>
          <a:bodyPr>
            <a:noAutofit/>
          </a:bodyPr>
          <a:lstStyle/>
          <a:p>
            <a:pPr lvl="2" eaLnBrk="1" hangingPunct="1"/>
            <a:r>
              <a:rPr lang="en-US" altLang="en-US" sz="1600" dirty="0" smtClean="0">
                <a:solidFill>
                  <a:schemeClr val="tx1"/>
                </a:solidFill>
              </a:rPr>
              <a:t>Risk Management Services</a:t>
            </a:r>
            <a:br>
              <a:rPr lang="en-US" altLang="en-US" sz="1600" dirty="0" smtClean="0">
                <a:solidFill>
                  <a:schemeClr val="tx1"/>
                </a:solidFill>
              </a:rPr>
            </a:br>
            <a:r>
              <a:rPr lang="en-US" altLang="en-US" sz="1600" dirty="0" smtClean="0">
                <a:solidFill>
                  <a:schemeClr val="tx1"/>
                </a:solidFill>
              </a:rPr>
              <a:t>200 Piedmont Ave, SE, Suite 1208 West</a:t>
            </a:r>
            <a:br>
              <a:rPr lang="en-US" altLang="en-US" sz="1600" dirty="0" smtClean="0">
                <a:solidFill>
                  <a:schemeClr val="tx1"/>
                </a:solidFill>
              </a:rPr>
            </a:br>
            <a:r>
              <a:rPr lang="en-US" altLang="en-US" sz="1600" dirty="0" smtClean="0">
                <a:solidFill>
                  <a:schemeClr val="tx1"/>
                </a:solidFill>
              </a:rPr>
              <a:t>Atlanta, GA 30334</a:t>
            </a:r>
          </a:p>
          <a:p>
            <a:pPr lvl="2" eaLnBrk="1" hangingPunct="1"/>
            <a:r>
              <a:rPr lang="en-US" altLang="en-US" sz="1600" b="1" dirty="0" smtClean="0">
                <a:solidFill>
                  <a:schemeClr val="tx1"/>
                </a:solidFill>
              </a:rPr>
              <a:t>Wade Damron, Director</a:t>
            </a:r>
          </a:p>
          <a:p>
            <a:pPr lvl="2" eaLnBrk="1" hangingPunct="1"/>
            <a:r>
              <a:rPr lang="en-US" altLang="en-US" sz="1600" b="1" dirty="0" smtClean="0">
                <a:solidFill>
                  <a:srgbClr val="33CC33"/>
                </a:solidFill>
                <a:hlinkClick r:id="rId3"/>
              </a:rPr>
              <a:t>Wade Damron@doas.ga.gov</a:t>
            </a:r>
            <a:r>
              <a:rPr lang="en-US" altLang="en-US" sz="1600" b="1" dirty="0" smtClean="0">
                <a:solidFill>
                  <a:srgbClr val="33CC33"/>
                </a:solidFill>
              </a:rPr>
              <a:t>,</a:t>
            </a:r>
            <a:r>
              <a:rPr lang="en-US" altLang="en-US" sz="1600" dirty="0" smtClean="0">
                <a:solidFill>
                  <a:srgbClr val="33CC33"/>
                </a:solidFill>
              </a:rPr>
              <a:t> </a:t>
            </a:r>
            <a:r>
              <a:rPr lang="en-US" altLang="en-US" sz="1600" b="1" dirty="0" smtClean="0">
                <a:solidFill>
                  <a:schemeClr val="tx1"/>
                </a:solidFill>
              </a:rPr>
              <a:t>404-463-7982</a:t>
            </a:r>
          </a:p>
          <a:p>
            <a:pPr lvl="2" eaLnBrk="1" hangingPunct="1"/>
            <a:r>
              <a:rPr lang="en-US" altLang="en-US" sz="1600" b="1" dirty="0" smtClean="0">
                <a:solidFill>
                  <a:schemeClr val="tx1"/>
                </a:solidFill>
              </a:rPr>
              <a:t>Frederick Trotter,  Property Program Officer</a:t>
            </a:r>
          </a:p>
          <a:p>
            <a:pPr lvl="2" eaLnBrk="1" hangingPunct="1"/>
            <a:r>
              <a:rPr lang="en-US" altLang="en-US" sz="1600" b="1" dirty="0" smtClean="0">
                <a:hlinkClick r:id="rId4"/>
              </a:rPr>
              <a:t>Frederick.Trotter@doas.ga.gov</a:t>
            </a:r>
            <a:r>
              <a:rPr lang="en-US" altLang="en-US" sz="1600" b="1" dirty="0" smtClean="0"/>
              <a:t>, </a:t>
            </a:r>
            <a:r>
              <a:rPr lang="en-US" altLang="en-US" sz="1600" b="1" dirty="0" smtClean="0">
                <a:solidFill>
                  <a:schemeClr val="tx1"/>
                </a:solidFill>
              </a:rPr>
              <a:t>404-463-2143</a:t>
            </a:r>
            <a:endParaRPr lang="en-US" altLang="en-US" sz="1600" dirty="0" smtClean="0">
              <a:solidFill>
                <a:schemeClr val="tx1"/>
              </a:solidFill>
            </a:endParaRPr>
          </a:p>
          <a:p>
            <a:pPr lvl="2" eaLnBrk="1" hangingPunct="1"/>
            <a:r>
              <a:rPr lang="en-US" altLang="en-US" sz="1600" b="1" dirty="0" smtClean="0">
                <a:solidFill>
                  <a:schemeClr val="tx1"/>
                </a:solidFill>
              </a:rPr>
              <a:t>Martha Williams, WC Program Officer</a:t>
            </a:r>
          </a:p>
          <a:p>
            <a:pPr lvl="2" eaLnBrk="1" hangingPunct="1"/>
            <a:r>
              <a:rPr lang="en-US" altLang="en-US" sz="1600" b="1" dirty="0" smtClean="0">
                <a:hlinkClick r:id="rId5"/>
              </a:rPr>
              <a:t>Martha.Williams@doas.ga.gov</a:t>
            </a:r>
            <a:r>
              <a:rPr lang="en-US" altLang="en-US" sz="1600" b="1" dirty="0" smtClean="0"/>
              <a:t>,  </a:t>
            </a:r>
            <a:r>
              <a:rPr lang="en-US" altLang="en-US" sz="1600" b="1" dirty="0" smtClean="0">
                <a:solidFill>
                  <a:schemeClr val="tx1"/>
                </a:solidFill>
              </a:rPr>
              <a:t>404-463-1499</a:t>
            </a:r>
          </a:p>
          <a:p>
            <a:pPr lvl="2" eaLnBrk="1" hangingPunct="1"/>
            <a:r>
              <a:rPr lang="en-US" altLang="en-US" sz="1600" b="1" dirty="0" smtClean="0">
                <a:solidFill>
                  <a:schemeClr val="tx1"/>
                </a:solidFill>
              </a:rPr>
              <a:t>Mark McKinney, Liability Program Officer</a:t>
            </a:r>
          </a:p>
          <a:p>
            <a:pPr lvl="2" eaLnBrk="1" hangingPunct="1"/>
            <a:r>
              <a:rPr lang="en-US" altLang="en-US" sz="1600" b="1" dirty="0" smtClean="0">
                <a:hlinkClick r:id="rId6"/>
              </a:rPr>
              <a:t>Mark.McKinney@doas.ga.gov</a:t>
            </a:r>
            <a:r>
              <a:rPr lang="en-US" altLang="en-US" sz="1600" b="1" dirty="0" smtClean="0"/>
              <a:t>, </a:t>
            </a:r>
            <a:r>
              <a:rPr lang="en-US" altLang="en-US" sz="1600" b="1" dirty="0" smtClean="0">
                <a:solidFill>
                  <a:schemeClr val="tx1"/>
                </a:solidFill>
              </a:rPr>
              <a:t>404-656-4817</a:t>
            </a:r>
            <a:endParaRPr lang="en-US" altLang="en-US" sz="1600" dirty="0" smtClean="0">
              <a:solidFill>
                <a:schemeClr val="tx1"/>
              </a:solidFill>
            </a:endParaRPr>
          </a:p>
          <a:p>
            <a:pPr lvl="2" eaLnBrk="1" hangingPunct="1"/>
            <a:r>
              <a:rPr lang="en-US" altLang="en-US" sz="1600" b="1" dirty="0" smtClean="0">
                <a:solidFill>
                  <a:schemeClr val="tx1"/>
                </a:solidFill>
              </a:rPr>
              <a:t>C.G. Lawrence,  Safety and Loss Control Officer</a:t>
            </a:r>
          </a:p>
          <a:p>
            <a:pPr lvl="2" eaLnBrk="1" hangingPunct="1"/>
            <a:r>
              <a:rPr lang="en-US" altLang="en-US" sz="1600" b="1" dirty="0" smtClean="0">
                <a:hlinkClick r:id="rId7"/>
              </a:rPr>
              <a:t>Charles.Lawrence@doas.ga.gov</a:t>
            </a:r>
            <a:r>
              <a:rPr lang="en-US" altLang="en-US" sz="1600" b="1" dirty="0" smtClean="0"/>
              <a:t>,  </a:t>
            </a:r>
            <a:r>
              <a:rPr lang="en-US" altLang="en-US" sz="1600" b="1" dirty="0" smtClean="0">
                <a:solidFill>
                  <a:schemeClr val="tx1"/>
                </a:solidFill>
              </a:rPr>
              <a:t>404-657-4457</a:t>
            </a:r>
          </a:p>
          <a:p>
            <a:pPr lvl="2" eaLnBrk="1" hangingPunct="1"/>
            <a:r>
              <a:rPr lang="en-US" altLang="en-US" sz="1600" b="1" dirty="0" smtClean="0">
                <a:solidFill>
                  <a:schemeClr val="tx1"/>
                </a:solidFill>
              </a:rPr>
              <a:t>Hiram Lagroon,  Safety and Loss Control Officer</a:t>
            </a:r>
          </a:p>
          <a:p>
            <a:pPr lvl="2"/>
            <a:r>
              <a:rPr lang="en-US" altLang="en-US" sz="1600" b="1" dirty="0" smtClean="0">
                <a:hlinkClick r:id="rId7"/>
              </a:rPr>
              <a:t>Hiram. Lagroon@doas.ga.gov</a:t>
            </a:r>
            <a:r>
              <a:rPr lang="en-US" altLang="en-US" sz="1600" b="1" dirty="0"/>
              <a:t>, </a:t>
            </a:r>
            <a:r>
              <a:rPr lang="en-US" altLang="en-US" sz="1600" b="1" dirty="0" smtClean="0"/>
              <a:t>-</a:t>
            </a:r>
            <a:r>
              <a:rPr lang="en-US" altLang="en-US" sz="1600" b="1" dirty="0">
                <a:solidFill>
                  <a:schemeClr val="tx1"/>
                </a:solidFill>
              </a:rPr>
              <a:t>404-6536309</a:t>
            </a:r>
            <a:endParaRPr lang="en-US" altLang="en-US" sz="1600" b="1" dirty="0" smtClean="0">
              <a:solidFill>
                <a:schemeClr val="tx1"/>
              </a:solidFill>
            </a:endParaRPr>
          </a:p>
          <a:p>
            <a:pPr lvl="2" eaLnBrk="1" hangingPunct="1"/>
            <a:endParaRPr lang="en-US" altLang="en-US" sz="1600" b="1" dirty="0" smtClean="0"/>
          </a:p>
          <a:p>
            <a:pPr lvl="2" eaLnBrk="1" hangingPunct="1"/>
            <a:endParaRPr lang="en-US" altLang="en-US" sz="1600" b="1" dirty="0" smtClean="0"/>
          </a:p>
          <a:p>
            <a:pPr algn="ctr" eaLnBrk="1" hangingPunct="1">
              <a:buFont typeface="Wingdings" panose="05000000000000000000" pitchFamily="2" charset="2"/>
              <a:buNone/>
            </a:pPr>
            <a:r>
              <a:rPr lang="en-US" altLang="en-US" sz="1600" dirty="0" smtClean="0">
                <a:solidFill>
                  <a:schemeClr val="tx1"/>
                </a:solidFill>
              </a:rPr>
              <a:t>Website: </a:t>
            </a:r>
            <a:r>
              <a:rPr lang="en-US" altLang="en-US" sz="1600" u="sng" dirty="0" smtClean="0">
                <a:solidFill>
                  <a:schemeClr val="tx1"/>
                </a:solidFill>
                <a:hlinkClick r:id="rId8"/>
              </a:rPr>
              <a:t>www.doas.ga.gov</a:t>
            </a:r>
            <a:r>
              <a:rPr lang="en-US" altLang="en-US" sz="1600" u="sng" dirty="0" smtClean="0">
                <a:solidFill>
                  <a:schemeClr val="tx1"/>
                </a:solidFill>
              </a:rPr>
              <a:t>  </a:t>
            </a:r>
            <a:r>
              <a:rPr lang="en-US" altLang="en-US" sz="1600" dirty="0" smtClean="0">
                <a:solidFill>
                  <a:schemeClr val="tx1"/>
                </a:solidFill>
              </a:rPr>
              <a:t> </a:t>
            </a:r>
          </a:p>
          <a:p>
            <a:pPr algn="ctr" eaLnBrk="1" hangingPunct="1">
              <a:buFont typeface="Wingdings" panose="05000000000000000000" pitchFamily="2" charset="2"/>
              <a:buNone/>
            </a:pPr>
            <a:endParaRPr lang="en-US" altLang="en-US" sz="1600" u="sng" dirty="0" smtClean="0">
              <a:solidFill>
                <a:schemeClr val="tx1"/>
              </a:solidFill>
            </a:endParaRPr>
          </a:p>
          <a:p>
            <a:pPr lvl="2" eaLnBrk="1" hangingPunct="1"/>
            <a:endParaRPr lang="en-US" altLang="en-US" b="1" dirty="0" smtClean="0"/>
          </a:p>
          <a:p>
            <a:pPr lvl="2" eaLnBrk="1" hangingPunct="1"/>
            <a:endParaRPr lang="en-US" altLang="en-US" b="1" dirty="0" smtClean="0"/>
          </a:p>
          <a:p>
            <a:pPr lvl="2" eaLnBrk="1" hangingPunct="1">
              <a:buFontTx/>
              <a:buNone/>
            </a:pPr>
            <a:r>
              <a:rPr lang="en-US" altLang="en-US" dirty="0" smtClean="0"/>
              <a:t>	</a:t>
            </a:r>
            <a:br>
              <a:rPr lang="en-US" altLang="en-US" dirty="0" smtClean="0"/>
            </a:br>
            <a:endParaRPr lang="en-US" altLang="en-US" b="1" dirty="0" smtClean="0"/>
          </a:p>
        </p:txBody>
      </p:sp>
    </p:spTree>
    <p:extLst>
      <p:ext uri="{BB962C8B-B14F-4D97-AF65-F5344CB8AC3E}">
        <p14:creationId xmlns:p14="http://schemas.microsoft.com/office/powerpoint/2010/main" val="165383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p:cNvSpPr>
            <a:spLocks noGrp="1"/>
          </p:cNvSpPr>
          <p:nvPr>
            <p:ph type="title"/>
          </p:nvPr>
        </p:nvSpPr>
        <p:spPr/>
        <p:txBody>
          <a:bodyPr/>
          <a:lstStyle/>
          <a:p>
            <a:pPr algn="ctr"/>
            <a:r>
              <a:rPr lang="en-US" altLang="en-US" dirty="0" smtClean="0"/>
              <a:t>Questions &amp; Answers</a:t>
            </a:r>
          </a:p>
        </p:txBody>
      </p:sp>
      <p:pic>
        <p:nvPicPr>
          <p:cNvPr id="87043" name="Picture 8" descr="C:\Documents and Settings\sekin\Local Settings\Temporary Internet Files\Content.IE5\1N0TQ6YG\MCj044142800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1304925"/>
            <a:ext cx="32639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395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404.656.6245</a:t>
            </a:r>
            <a:endParaRPr lang="en-US" dirty="0"/>
          </a:p>
        </p:txBody>
      </p:sp>
      <p:sp>
        <p:nvSpPr>
          <p:cNvPr id="5" name="Text Placeholder 4"/>
          <p:cNvSpPr>
            <a:spLocks noGrp="1"/>
          </p:cNvSpPr>
          <p:nvPr>
            <p:ph type="body" sz="quarter" idx="13"/>
          </p:nvPr>
        </p:nvSpPr>
        <p:spPr/>
        <p:txBody>
          <a:bodyPr>
            <a:normAutofit fontScale="85000" lnSpcReduction="10000"/>
          </a:bodyPr>
          <a:lstStyle/>
          <a:p>
            <a:r>
              <a:rPr lang="en-US" dirty="0" smtClean="0"/>
              <a:t>www.DOAS.ga.gov</a:t>
            </a:r>
            <a:endParaRPr lang="en-US" dirty="0"/>
          </a:p>
        </p:txBody>
      </p:sp>
    </p:spTree>
    <p:extLst>
      <p:ext uri="{BB962C8B-B14F-4D97-AF65-F5344CB8AC3E}">
        <p14:creationId xmlns:p14="http://schemas.microsoft.com/office/powerpoint/2010/main" val="397578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1"/>
            <a:ext cx="8534400" cy="1295400"/>
          </a:xfrm>
        </p:spPr>
        <p:txBody>
          <a:bodyPr>
            <a:normAutofit/>
          </a:bodyPr>
          <a:lstStyle/>
          <a:p>
            <a:r>
              <a:rPr lang="en-US" sz="1600" dirty="0" smtClean="0">
                <a:solidFill>
                  <a:srgbClr val="0000CC"/>
                </a:solidFill>
                <a:latin typeface="Arial" pitchFamily="34" charset="0"/>
                <a:cs typeface="Arial" pitchFamily="34" charset="0"/>
              </a:rPr>
              <a:t>Methods to Reduce Your Lease Cost- Tamika Crittenden</a:t>
            </a:r>
          </a:p>
          <a:p>
            <a:endParaRPr lang="en-US" sz="2000" dirty="0" smtClean="0">
              <a:latin typeface="Arial" pitchFamily="34" charset="0"/>
              <a:cs typeface="Arial" pitchFamily="34" charset="0"/>
            </a:endParaRPr>
          </a:p>
          <a:p>
            <a:pPr marL="0" indent="0">
              <a:buNone/>
            </a:pPr>
            <a:endParaRPr lang="en-US" sz="2000" dirty="0" smtClean="0">
              <a:latin typeface="Arial" pitchFamily="34" charset="0"/>
              <a:cs typeface="Arial" pitchFamily="34" charset="0"/>
            </a:endParaRPr>
          </a:p>
        </p:txBody>
      </p:sp>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8" name="TextBox 7"/>
          <p:cNvSpPr txBox="1"/>
          <p:nvPr/>
        </p:nvSpPr>
        <p:spPr>
          <a:xfrm>
            <a:off x="647700" y="1600200"/>
            <a:ext cx="3878626" cy="461665"/>
          </a:xfrm>
          <a:prstGeom prst="rect">
            <a:avLst/>
          </a:prstGeom>
          <a:noFill/>
        </p:spPr>
        <p:txBody>
          <a:bodyPr wrap="none" rtlCol="0">
            <a:spAutoFit/>
          </a:bodyPr>
          <a:lstStyle/>
          <a:p>
            <a:r>
              <a:rPr lang="en-US" sz="2400" b="1" u="sng" dirty="0" smtClean="0">
                <a:latin typeface="Arial" pitchFamily="34" charset="0"/>
                <a:cs typeface="Arial" pitchFamily="34" charset="0"/>
              </a:rPr>
              <a:t>Transaction Management</a:t>
            </a:r>
            <a:endParaRPr lang="en-US" sz="2400" b="1" u="sng" dirty="0">
              <a:latin typeface="Arial" pitchFamily="34" charset="0"/>
              <a:cs typeface="Arial" pitchFamily="34" charset="0"/>
            </a:endParaRPr>
          </a:p>
        </p:txBody>
      </p:sp>
    </p:spTree>
    <p:extLst>
      <p:ext uri="{BB962C8B-B14F-4D97-AF65-F5344CB8AC3E}">
        <p14:creationId xmlns:p14="http://schemas.microsoft.com/office/powerpoint/2010/main" val="200848447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993872"/>
            <a:ext cx="8534400" cy="2492528"/>
          </a:xfrm>
        </p:spPr>
        <p:txBody>
          <a:bodyPr>
            <a:normAutofit/>
          </a:bodyPr>
          <a:lstStyle/>
          <a:p>
            <a:pPr marL="0" indent="0" algn="ctr">
              <a:buNone/>
            </a:pPr>
            <a:r>
              <a:rPr lang="en-US" sz="2000" b="1" u="sng" dirty="0" smtClean="0">
                <a:latin typeface="Arial" pitchFamily="34" charset="0"/>
                <a:cs typeface="Arial" pitchFamily="34" charset="0"/>
              </a:rPr>
              <a:t>The Four M’s</a:t>
            </a:r>
          </a:p>
          <a:p>
            <a:pPr marL="0" indent="0" algn="ctr">
              <a:buNone/>
            </a:pPr>
            <a:r>
              <a:rPr lang="en-US" sz="2000" dirty="0" smtClean="0">
                <a:latin typeface="Arial" pitchFamily="34" charset="0"/>
                <a:cs typeface="Arial" pitchFamily="34" charset="0"/>
              </a:rPr>
              <a:t>Market</a:t>
            </a:r>
          </a:p>
          <a:p>
            <a:pPr marL="0" indent="0" algn="ctr">
              <a:buNone/>
            </a:pPr>
            <a:r>
              <a:rPr lang="en-US" sz="2000" dirty="0" smtClean="0">
                <a:latin typeface="Arial" pitchFamily="34" charset="0"/>
                <a:cs typeface="Arial" pitchFamily="34" charset="0"/>
              </a:rPr>
              <a:t>Measure</a:t>
            </a:r>
          </a:p>
          <a:p>
            <a:pPr marL="0" indent="0" algn="ctr">
              <a:buNone/>
            </a:pPr>
            <a:r>
              <a:rPr lang="en-US" sz="2000" dirty="0" smtClean="0">
                <a:latin typeface="Arial" pitchFamily="34" charset="0"/>
                <a:cs typeface="Arial" pitchFamily="34" charset="0"/>
              </a:rPr>
              <a:t>Move</a:t>
            </a:r>
          </a:p>
          <a:p>
            <a:pPr marL="0" indent="0" algn="ctr">
              <a:buNone/>
            </a:pPr>
            <a:r>
              <a:rPr lang="en-US" sz="2000" dirty="0" smtClean="0">
                <a:latin typeface="Arial" pitchFamily="34" charset="0"/>
                <a:cs typeface="Arial" pitchFamily="34" charset="0"/>
              </a:rPr>
              <a:t>Multi-year Lease</a:t>
            </a:r>
          </a:p>
          <a:p>
            <a:pPr marL="0" indent="0">
              <a:buNone/>
            </a:pPr>
            <a:endParaRPr lang="en-US" sz="2000" dirty="0" smtClean="0">
              <a:latin typeface="Arial" pitchFamily="34" charset="0"/>
              <a:cs typeface="Arial" pitchFamily="34" charset="0"/>
            </a:endParaRPr>
          </a:p>
        </p:txBody>
      </p:sp>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8" name="TextBox 7"/>
          <p:cNvSpPr txBox="1"/>
          <p:nvPr/>
        </p:nvSpPr>
        <p:spPr>
          <a:xfrm>
            <a:off x="152400" y="1600200"/>
            <a:ext cx="8991600" cy="769441"/>
          </a:xfrm>
          <a:prstGeom prst="rect">
            <a:avLst/>
          </a:prstGeom>
          <a:noFill/>
        </p:spPr>
        <p:txBody>
          <a:bodyPr wrap="square" rtlCol="0">
            <a:spAutoFit/>
          </a:bodyPr>
          <a:lstStyle/>
          <a:p>
            <a:pPr algn="ctr"/>
            <a:r>
              <a:rPr lang="en-US" sz="2000" b="1" u="sng" dirty="0" smtClean="0">
                <a:latin typeface="Arial" pitchFamily="34" charset="0"/>
                <a:cs typeface="Arial" pitchFamily="34" charset="0"/>
              </a:rPr>
              <a:t>Transaction Management - Methods to Reduce Your Lease Cost</a:t>
            </a:r>
          </a:p>
          <a:p>
            <a:endParaRPr lang="en-US" sz="2400" b="1" u="sng" dirty="0">
              <a:latin typeface="Arial" pitchFamily="34" charset="0"/>
              <a:cs typeface="Arial" pitchFamily="34" charset="0"/>
            </a:endParaRPr>
          </a:p>
        </p:txBody>
      </p:sp>
    </p:spTree>
    <p:extLst>
      <p:ext uri="{BB962C8B-B14F-4D97-AF65-F5344CB8AC3E}">
        <p14:creationId xmlns:p14="http://schemas.microsoft.com/office/powerpoint/2010/main" val="115813613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8" name="TextBox 7"/>
          <p:cNvSpPr txBox="1"/>
          <p:nvPr/>
        </p:nvSpPr>
        <p:spPr>
          <a:xfrm>
            <a:off x="152400" y="1498937"/>
            <a:ext cx="8991600" cy="1015663"/>
          </a:xfrm>
          <a:prstGeom prst="rect">
            <a:avLst/>
          </a:prstGeom>
          <a:noFill/>
        </p:spPr>
        <p:txBody>
          <a:bodyPr wrap="square" rtlCol="0">
            <a:spAutoFit/>
          </a:bodyPr>
          <a:lstStyle/>
          <a:p>
            <a:pPr algn="ctr"/>
            <a:r>
              <a:rPr lang="en-US" sz="2000" b="1" u="sng" dirty="0" smtClean="0">
                <a:latin typeface="Arial" pitchFamily="34" charset="0"/>
                <a:cs typeface="Arial" pitchFamily="34" charset="0"/>
              </a:rPr>
              <a:t>Transaction Management - Methods to Reduce Your Lease Cost</a:t>
            </a:r>
          </a:p>
          <a:p>
            <a:pPr algn="ctr"/>
            <a:endParaRPr lang="en-US" sz="2000" b="1" u="sng" dirty="0" smtClean="0">
              <a:latin typeface="Arial" pitchFamily="34" charset="0"/>
              <a:cs typeface="Arial" pitchFamily="34" charset="0"/>
            </a:endParaRPr>
          </a:p>
          <a:p>
            <a:pPr algn="ctr"/>
            <a:r>
              <a:rPr lang="en-US" sz="2000" dirty="0" smtClean="0">
                <a:latin typeface="Arial" pitchFamily="34" charset="0"/>
                <a:cs typeface="Arial" pitchFamily="34" charset="0"/>
              </a:rPr>
              <a:t>Market &amp; Move – Agency A (Savannah)</a:t>
            </a:r>
            <a:endParaRPr lang="en-US" sz="2800" b="1" u="sng" dirty="0">
              <a:latin typeface="Arial" pitchFamily="34" charset="0"/>
              <a:cs typeface="Arial"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2175561702"/>
              </p:ext>
            </p:extLst>
          </p:nvPr>
        </p:nvGraphicFramePr>
        <p:xfrm>
          <a:off x="4343400" y="2876548"/>
          <a:ext cx="4572000" cy="3065526"/>
        </p:xfrm>
        <a:graphic>
          <a:graphicData uri="http://schemas.openxmlformats.org/drawingml/2006/chart">
            <c:chart xmlns:c="http://schemas.openxmlformats.org/drawingml/2006/chart" xmlns:r="http://schemas.openxmlformats.org/officeDocument/2006/relationships" r:id="rId3"/>
          </a:graphicData>
        </a:graphic>
      </p:graphicFrame>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67024"/>
            <a:ext cx="4161647" cy="111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68418"/>
            <a:ext cx="4161647" cy="107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53518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8" name="TextBox 7"/>
          <p:cNvSpPr txBox="1"/>
          <p:nvPr/>
        </p:nvSpPr>
        <p:spPr>
          <a:xfrm>
            <a:off x="152400" y="1371600"/>
            <a:ext cx="8991600" cy="1015663"/>
          </a:xfrm>
          <a:prstGeom prst="rect">
            <a:avLst/>
          </a:prstGeom>
          <a:noFill/>
        </p:spPr>
        <p:txBody>
          <a:bodyPr wrap="square" rtlCol="0">
            <a:spAutoFit/>
          </a:bodyPr>
          <a:lstStyle/>
          <a:p>
            <a:pPr algn="ctr"/>
            <a:r>
              <a:rPr lang="en-US" sz="2000" b="1" u="sng" dirty="0" smtClean="0">
                <a:latin typeface="Arial" pitchFamily="34" charset="0"/>
                <a:cs typeface="Arial" pitchFamily="34" charset="0"/>
              </a:rPr>
              <a:t>Transaction Management - Methods to Reduce Your Lease Cost</a:t>
            </a:r>
          </a:p>
          <a:p>
            <a:pPr algn="ctr"/>
            <a:endParaRPr lang="en-US" sz="2000" b="1" u="sng" dirty="0" smtClean="0">
              <a:latin typeface="Arial" pitchFamily="34" charset="0"/>
              <a:cs typeface="Arial" pitchFamily="34" charset="0"/>
            </a:endParaRPr>
          </a:p>
          <a:p>
            <a:pPr algn="ctr"/>
            <a:r>
              <a:rPr lang="en-US" sz="2000" dirty="0" smtClean="0">
                <a:latin typeface="Arial" pitchFamily="34" charset="0"/>
                <a:cs typeface="Arial" pitchFamily="34" charset="0"/>
              </a:rPr>
              <a:t>Measure &amp; Multi-year Lease – Agency B (Atlanta)</a:t>
            </a:r>
            <a:endParaRPr lang="en-US" sz="2800" b="1" u="sng" dirty="0">
              <a:latin typeface="Arial" pitchFamily="34" charset="0"/>
              <a:cs typeface="Arial" pitchFamily="34" charset="0"/>
            </a:endParaRPr>
          </a:p>
        </p:txBody>
      </p:sp>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5" y="2667000"/>
            <a:ext cx="4724400"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657850"/>
            <a:ext cx="43053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5657850"/>
            <a:ext cx="43053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12406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98968" y="3203330"/>
            <a:ext cx="3995738" cy="406400"/>
          </a:xfrm>
        </p:spPr>
        <p:txBody>
          <a:bodyPr>
            <a:normAutofit/>
          </a:bodyPr>
          <a:lstStyle/>
          <a:p>
            <a:r>
              <a:rPr lang="en-US" sz="1200" dirty="0" smtClean="0">
                <a:solidFill>
                  <a:schemeClr val="tx1"/>
                </a:solidFill>
              </a:rPr>
              <a:t>BLLIP PROPERTY COVERAGE CONNECTION </a:t>
            </a:r>
            <a:endParaRPr lang="en-US" sz="1200" dirty="0">
              <a:solidFill>
                <a:schemeClr val="tx1"/>
              </a:solidFill>
            </a:endParaRPr>
          </a:p>
        </p:txBody>
      </p:sp>
      <p:sp>
        <p:nvSpPr>
          <p:cNvPr id="4" name="Title 3"/>
          <p:cNvSpPr>
            <a:spLocks noGrp="1"/>
          </p:cNvSpPr>
          <p:nvPr>
            <p:ph type="title"/>
          </p:nvPr>
        </p:nvSpPr>
        <p:spPr>
          <a:xfrm>
            <a:off x="544450" y="2652590"/>
            <a:ext cx="7954963" cy="542925"/>
          </a:xfrm>
        </p:spPr>
        <p:txBody>
          <a:bodyPr>
            <a:normAutofit fontScale="90000"/>
          </a:bodyPr>
          <a:lstStyle/>
          <a:p>
            <a:r>
              <a:rPr lang="en-US" dirty="0" smtClean="0">
                <a:solidFill>
                  <a:schemeClr val="tx1"/>
                </a:solidFill>
              </a:rPr>
              <a:t>PROPERTY PROGRAM</a:t>
            </a:r>
            <a:endParaRPr lang="en-US" dirty="0">
              <a:solidFill>
                <a:schemeClr val="tx1"/>
              </a:solidFill>
            </a:endParaRPr>
          </a:p>
        </p:txBody>
      </p:sp>
      <p:sp>
        <p:nvSpPr>
          <p:cNvPr id="6" name="Text Placeholder 5"/>
          <p:cNvSpPr>
            <a:spLocks noGrp="1"/>
          </p:cNvSpPr>
          <p:nvPr>
            <p:ph type="body" sz="quarter" idx="11"/>
          </p:nvPr>
        </p:nvSpPr>
        <p:spPr/>
        <p:txBody>
          <a:bodyPr>
            <a:normAutofit/>
          </a:bodyPr>
          <a:lstStyle/>
          <a:p>
            <a:r>
              <a:rPr lang="en-US" dirty="0" smtClean="0"/>
              <a:t> </a:t>
            </a:r>
            <a:r>
              <a:rPr lang="en-US" dirty="0" smtClean="0">
                <a:solidFill>
                  <a:schemeClr val="tx1"/>
                </a:solidFill>
              </a:rPr>
              <a:t>RISK MANAGEMENT – FREDERICK TROTTER</a:t>
            </a:r>
            <a:endParaRPr lang="en-US" dirty="0"/>
          </a:p>
        </p:txBody>
      </p:sp>
    </p:spTree>
    <p:extLst>
      <p:ext uri="{BB962C8B-B14F-4D97-AF65-F5344CB8AC3E}">
        <p14:creationId xmlns:p14="http://schemas.microsoft.com/office/powerpoint/2010/main" val="1896672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8" name="TextBox 7"/>
          <p:cNvSpPr txBox="1"/>
          <p:nvPr/>
        </p:nvSpPr>
        <p:spPr>
          <a:xfrm>
            <a:off x="152400" y="1295400"/>
            <a:ext cx="8991600" cy="1015663"/>
          </a:xfrm>
          <a:prstGeom prst="rect">
            <a:avLst/>
          </a:prstGeom>
          <a:noFill/>
        </p:spPr>
        <p:txBody>
          <a:bodyPr wrap="square" rtlCol="0">
            <a:spAutoFit/>
          </a:bodyPr>
          <a:lstStyle/>
          <a:p>
            <a:pPr algn="ctr"/>
            <a:r>
              <a:rPr lang="en-US" sz="2000" b="1" u="sng" dirty="0" smtClean="0">
                <a:latin typeface="Arial" pitchFamily="34" charset="0"/>
                <a:cs typeface="Arial" pitchFamily="34" charset="0"/>
              </a:rPr>
              <a:t>Transaction Management - Methods to Reduce Your Lease Cost</a:t>
            </a:r>
          </a:p>
          <a:p>
            <a:pPr algn="ctr"/>
            <a:endParaRPr lang="en-US" sz="2000" b="1" u="sng" dirty="0" smtClean="0">
              <a:latin typeface="Arial" pitchFamily="34" charset="0"/>
              <a:cs typeface="Arial" pitchFamily="34" charset="0"/>
            </a:endParaRPr>
          </a:p>
          <a:p>
            <a:pPr algn="ctr"/>
            <a:r>
              <a:rPr lang="en-US" sz="2000" dirty="0" smtClean="0">
                <a:latin typeface="Arial" pitchFamily="34" charset="0"/>
                <a:cs typeface="Arial" pitchFamily="34" charset="0"/>
              </a:rPr>
              <a:t>Move and Multi-year Lease – Agency C (Cumming)</a:t>
            </a:r>
            <a:endParaRPr lang="en-US" sz="2800" b="1" u="sng" dirty="0">
              <a:latin typeface="Arial" pitchFamily="34" charset="0"/>
              <a:cs typeface="Arial"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52" y="2740016"/>
            <a:ext cx="3682187" cy="248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038600"/>
            <a:ext cx="3529437" cy="249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5486400"/>
            <a:ext cx="43053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714494"/>
            <a:ext cx="43053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23124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765272"/>
            <a:ext cx="8534400" cy="2263928"/>
          </a:xfrm>
        </p:spPr>
        <p:txBody>
          <a:bodyPr>
            <a:normAutofit/>
          </a:bodyPr>
          <a:lstStyle/>
          <a:p>
            <a:pPr marL="0" indent="0" algn="ctr">
              <a:buNone/>
            </a:pPr>
            <a:r>
              <a:rPr lang="en-US" sz="2000" b="1" u="sng" dirty="0" smtClean="0">
                <a:latin typeface="Arial" pitchFamily="34" charset="0"/>
                <a:cs typeface="Arial" pitchFamily="34" charset="0"/>
              </a:rPr>
              <a:t>The Four M’s</a:t>
            </a:r>
          </a:p>
          <a:p>
            <a:pPr marL="0" indent="0" algn="ctr">
              <a:buNone/>
            </a:pPr>
            <a:r>
              <a:rPr lang="en-US" sz="2000" dirty="0" smtClean="0">
                <a:latin typeface="Arial" pitchFamily="34" charset="0"/>
                <a:cs typeface="Arial" pitchFamily="34" charset="0"/>
              </a:rPr>
              <a:t>Market – Know It</a:t>
            </a:r>
          </a:p>
          <a:p>
            <a:pPr marL="0" indent="0" algn="ctr">
              <a:buNone/>
            </a:pPr>
            <a:r>
              <a:rPr lang="en-US" sz="2000" dirty="0" smtClean="0">
                <a:latin typeface="Arial" pitchFamily="34" charset="0"/>
                <a:cs typeface="Arial" pitchFamily="34" charset="0"/>
              </a:rPr>
              <a:t>Measure – Check It</a:t>
            </a:r>
          </a:p>
          <a:p>
            <a:pPr marL="0" indent="0" algn="ctr">
              <a:buNone/>
            </a:pPr>
            <a:r>
              <a:rPr lang="en-US" sz="2000" dirty="0" smtClean="0">
                <a:latin typeface="Arial" pitchFamily="34" charset="0"/>
                <a:cs typeface="Arial" pitchFamily="34" charset="0"/>
              </a:rPr>
              <a:t>Move – Say It…When you Mean It</a:t>
            </a:r>
          </a:p>
          <a:p>
            <a:pPr marL="0" indent="0" algn="ctr">
              <a:buNone/>
            </a:pPr>
            <a:r>
              <a:rPr lang="en-US" sz="2000" dirty="0" smtClean="0">
                <a:latin typeface="Arial" pitchFamily="34" charset="0"/>
                <a:cs typeface="Arial" pitchFamily="34" charset="0"/>
              </a:rPr>
              <a:t>Multi-year Lease – Offer It</a:t>
            </a:r>
          </a:p>
          <a:p>
            <a:pPr marL="0" indent="0">
              <a:buNone/>
            </a:pPr>
            <a:endParaRPr lang="en-US" sz="2000" dirty="0" smtClean="0">
              <a:latin typeface="Arial" pitchFamily="34" charset="0"/>
              <a:cs typeface="Arial" pitchFamily="34" charset="0"/>
            </a:endParaRPr>
          </a:p>
        </p:txBody>
      </p:sp>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8" name="TextBox 7"/>
          <p:cNvSpPr txBox="1"/>
          <p:nvPr/>
        </p:nvSpPr>
        <p:spPr>
          <a:xfrm>
            <a:off x="152400" y="1600200"/>
            <a:ext cx="8991600" cy="769441"/>
          </a:xfrm>
          <a:prstGeom prst="rect">
            <a:avLst/>
          </a:prstGeom>
          <a:noFill/>
        </p:spPr>
        <p:txBody>
          <a:bodyPr wrap="square" rtlCol="0">
            <a:spAutoFit/>
          </a:bodyPr>
          <a:lstStyle/>
          <a:p>
            <a:pPr algn="ctr"/>
            <a:r>
              <a:rPr lang="en-US" sz="2000" b="1" u="sng" dirty="0" smtClean="0">
                <a:latin typeface="Arial" pitchFamily="34" charset="0"/>
                <a:cs typeface="Arial" pitchFamily="34" charset="0"/>
              </a:rPr>
              <a:t>Transaction Management - Methods to Reduce Your Lease Cost</a:t>
            </a:r>
          </a:p>
          <a:p>
            <a:endParaRPr lang="en-US" sz="2400" b="1" u="sng" dirty="0">
              <a:latin typeface="Arial" pitchFamily="34" charset="0"/>
              <a:cs typeface="Arial" pitchFamily="34" charset="0"/>
            </a:endParaRPr>
          </a:p>
        </p:txBody>
      </p:sp>
    </p:spTree>
    <p:extLst>
      <p:ext uri="{BB962C8B-B14F-4D97-AF65-F5344CB8AC3E}">
        <p14:creationId xmlns:p14="http://schemas.microsoft.com/office/powerpoint/2010/main" val="360068391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1752600"/>
          </a:xfrm>
        </p:spPr>
        <p:txBody>
          <a:bodyPr>
            <a:normAutofit/>
          </a:bodyPr>
          <a:lstStyle/>
          <a:p>
            <a:r>
              <a:rPr lang="en-US" sz="1600" dirty="0" smtClean="0">
                <a:solidFill>
                  <a:srgbClr val="0000CC"/>
                </a:solidFill>
                <a:latin typeface="Arial" pitchFamily="34" charset="0"/>
                <a:cs typeface="Arial" pitchFamily="34" charset="0"/>
              </a:rPr>
              <a:t>Policy Updates: SPC Streamline Disposition Process- J. Wade</a:t>
            </a:r>
            <a:endParaRPr lang="en-US" sz="1200" dirty="0">
              <a:solidFill>
                <a:srgbClr val="0000CC"/>
              </a:solidFill>
              <a:latin typeface="Arial" pitchFamily="34" charset="0"/>
              <a:cs typeface="Arial" pitchFamily="34" charset="0"/>
            </a:endParaRPr>
          </a:p>
        </p:txBody>
      </p:sp>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8" name="TextBox 7"/>
          <p:cNvSpPr txBox="1"/>
          <p:nvPr/>
        </p:nvSpPr>
        <p:spPr>
          <a:xfrm>
            <a:off x="647700" y="1600200"/>
            <a:ext cx="7022885" cy="461665"/>
          </a:xfrm>
          <a:prstGeom prst="rect">
            <a:avLst/>
          </a:prstGeom>
          <a:noFill/>
        </p:spPr>
        <p:txBody>
          <a:bodyPr wrap="none" rtlCol="0">
            <a:spAutoFit/>
          </a:bodyPr>
          <a:lstStyle/>
          <a:p>
            <a:r>
              <a:rPr lang="en-US" sz="2400" b="1" u="sng" dirty="0" smtClean="0">
                <a:latin typeface="Arial" pitchFamily="34" charset="0"/>
                <a:cs typeface="Arial" pitchFamily="34" charset="0"/>
              </a:rPr>
              <a:t>Land Acquisition and Disposition Management</a:t>
            </a:r>
            <a:endParaRPr lang="en-US" sz="2400" b="1" u="sng" dirty="0">
              <a:latin typeface="Arial" pitchFamily="34" charset="0"/>
              <a:cs typeface="Arial" pitchFamily="34" charset="0"/>
            </a:endParaRPr>
          </a:p>
        </p:txBody>
      </p:sp>
    </p:spTree>
    <p:extLst>
      <p:ext uri="{BB962C8B-B14F-4D97-AF65-F5344CB8AC3E}">
        <p14:creationId xmlns:p14="http://schemas.microsoft.com/office/powerpoint/2010/main" val="33042548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4" name="Title 1"/>
          <p:cNvSpPr>
            <a:spLocks noGrp="1"/>
          </p:cNvSpPr>
          <p:nvPr>
            <p:ph type="title"/>
          </p:nvPr>
        </p:nvSpPr>
        <p:spPr>
          <a:xfrm>
            <a:off x="457200" y="1071562"/>
            <a:ext cx="8229600" cy="831531"/>
          </a:xfrm>
        </p:spPr>
        <p:txBody>
          <a:bodyPr>
            <a:normAutofit/>
          </a:bodyPr>
          <a:lstStyle/>
          <a:p>
            <a:pPr algn="ctr"/>
            <a:r>
              <a:rPr lang="en-US" sz="4800" dirty="0" smtClean="0">
                <a:cs typeface="Times New Roman" pitchFamily="18" charset="0"/>
              </a:rPr>
              <a:t>Disposition Proces</a:t>
            </a:r>
            <a:r>
              <a:rPr lang="en-US" sz="4800" dirty="0" smtClean="0">
                <a:latin typeface="Times New Roman" pitchFamily="18" charset="0"/>
                <a:cs typeface="Times New Roman" pitchFamily="18" charset="0"/>
              </a:rPr>
              <a:t>s</a:t>
            </a:r>
            <a:endParaRPr lang="en-US" sz="4800" dirty="0">
              <a:latin typeface="Times New Roman" pitchFamily="18" charset="0"/>
              <a:cs typeface="Times New Roman" pitchFamily="18" charset="0"/>
            </a:endParaRPr>
          </a:p>
        </p:txBody>
      </p:sp>
      <p:sp>
        <p:nvSpPr>
          <p:cNvPr id="5" name="TextBox 4"/>
          <p:cNvSpPr txBox="1"/>
          <p:nvPr/>
        </p:nvSpPr>
        <p:spPr>
          <a:xfrm>
            <a:off x="351602" y="5304472"/>
            <a:ext cx="8478896" cy="1477328"/>
          </a:xfrm>
          <a:prstGeom prst="rect">
            <a:avLst/>
          </a:prstGeom>
          <a:noFill/>
        </p:spPr>
        <p:txBody>
          <a:bodyPr wrap="square" rtlCol="0">
            <a:spAutoFit/>
          </a:bodyPr>
          <a:lstStyle/>
          <a:p>
            <a:pPr algn="ctr"/>
            <a:r>
              <a:rPr lang="en-US" dirty="0" smtClean="0"/>
              <a:t>For questions or additional information, contact</a:t>
            </a:r>
          </a:p>
          <a:p>
            <a:pPr algn="ctr"/>
            <a:r>
              <a:rPr lang="en-US" dirty="0"/>
              <a:t>Ryan Remle – </a:t>
            </a:r>
            <a:r>
              <a:rPr lang="en-US" dirty="0" smtClean="0"/>
              <a:t>Phone: </a:t>
            </a:r>
            <a:r>
              <a:rPr lang="en-US" dirty="0"/>
              <a:t>(404) 232-1255 – Email: </a:t>
            </a:r>
            <a:r>
              <a:rPr lang="en-US" dirty="0">
                <a:hlinkClick r:id="rId3"/>
              </a:rPr>
              <a:t>ryan.remle@spc.ga.gov</a:t>
            </a:r>
            <a:endParaRPr lang="en-US" dirty="0"/>
          </a:p>
          <a:p>
            <a:pPr algn="ctr"/>
            <a:r>
              <a:rPr lang="en-US" dirty="0" smtClean="0"/>
              <a:t>Clark Wong – Phone: (404) 656-2360 – Email: </a:t>
            </a:r>
            <a:r>
              <a:rPr lang="en-US" dirty="0" smtClean="0">
                <a:hlinkClick r:id="rId4"/>
              </a:rPr>
              <a:t>clark.wong@spc.ga.gov</a:t>
            </a:r>
            <a:endParaRPr lang="en-US" dirty="0" smtClean="0"/>
          </a:p>
          <a:p>
            <a:pPr algn="ctr"/>
            <a:r>
              <a:rPr lang="en-US" dirty="0"/>
              <a:t>J. Wade – Phone: (404) 463-6161 – Email: </a:t>
            </a:r>
            <a:r>
              <a:rPr lang="en-US" dirty="0">
                <a:hlinkClick r:id="rId5"/>
              </a:rPr>
              <a:t>j.wade@spc.ga.gov</a:t>
            </a:r>
            <a:endParaRPr lang="en-US" dirty="0"/>
          </a:p>
          <a:p>
            <a:pPr algn="ctr"/>
            <a:endParaRPr lang="en-US" dirty="0"/>
          </a:p>
        </p:txBody>
      </p:sp>
      <p:pic>
        <p:nvPicPr>
          <p:cNvPr id="8"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819400" y="1845046"/>
            <a:ext cx="3505200" cy="3487048"/>
          </a:xfrm>
        </p:spPr>
      </p:pic>
    </p:spTree>
    <p:extLst>
      <p:ext uri="{BB962C8B-B14F-4D97-AF65-F5344CB8AC3E}">
        <p14:creationId xmlns:p14="http://schemas.microsoft.com/office/powerpoint/2010/main" val="51628049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2" name="Rectangle 1"/>
          <p:cNvSpPr/>
          <p:nvPr/>
        </p:nvSpPr>
        <p:spPr>
          <a:xfrm>
            <a:off x="381000" y="2861370"/>
            <a:ext cx="8534400" cy="3539430"/>
          </a:xfrm>
          <a:prstGeom prst="rect">
            <a:avLst/>
          </a:prstGeom>
        </p:spPr>
        <p:txBody>
          <a:bodyPr wrap="square">
            <a:spAutoFit/>
          </a:bodyPr>
          <a:lstStyle/>
          <a:p>
            <a:pPr lvl="0" algn="ctr"/>
            <a:r>
              <a:rPr lang="en-US" sz="2800" b="1" dirty="0"/>
              <a:t>2014 Resolution Act 580 (House Bill No. 495):</a:t>
            </a:r>
          </a:p>
          <a:p>
            <a:pPr lvl="0" algn="ctr"/>
            <a:r>
              <a:rPr lang="en-US" sz="2800" dirty="0"/>
              <a:t>Conveyance of state property without prior General Assembly authorization. </a:t>
            </a:r>
          </a:p>
          <a:p>
            <a:pPr lvl="0" algn="ctr"/>
            <a:endParaRPr lang="en-US" sz="2800" dirty="0"/>
          </a:p>
          <a:p>
            <a:pPr lvl="0" algn="ctr"/>
            <a:r>
              <a:rPr lang="en-US" sz="2800" b="1" dirty="0"/>
              <a:t>2015 Resolution Act No. 112 (House Bill No. 104):</a:t>
            </a:r>
          </a:p>
          <a:p>
            <a:pPr lvl="0" algn="ctr"/>
            <a:r>
              <a:rPr lang="en-US" sz="2800" dirty="0"/>
              <a:t>Removed Easements, Revocable License Agreement, Exchanges, and Long-term Lease from requirement of competitive bid.</a:t>
            </a:r>
          </a:p>
        </p:txBody>
      </p:sp>
      <p:sp>
        <p:nvSpPr>
          <p:cNvPr id="3" name="Rectangle 2"/>
          <p:cNvSpPr/>
          <p:nvPr/>
        </p:nvSpPr>
        <p:spPr>
          <a:xfrm>
            <a:off x="2971800" y="1531203"/>
            <a:ext cx="3299686" cy="830997"/>
          </a:xfrm>
          <a:prstGeom prst="rect">
            <a:avLst/>
          </a:prstGeom>
        </p:spPr>
        <p:txBody>
          <a:bodyPr wrap="none">
            <a:spAutoFit/>
          </a:bodyPr>
          <a:lstStyle/>
          <a:p>
            <a:pPr algn="ctr"/>
            <a:r>
              <a:rPr lang="en-US" sz="4800" dirty="0"/>
              <a:t>Introduction</a:t>
            </a:r>
          </a:p>
        </p:txBody>
      </p:sp>
    </p:spTree>
    <p:extLst>
      <p:ext uri="{BB962C8B-B14F-4D97-AF65-F5344CB8AC3E}">
        <p14:creationId xmlns:p14="http://schemas.microsoft.com/office/powerpoint/2010/main" val="19942109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2" name="Rectangle 1"/>
          <p:cNvSpPr/>
          <p:nvPr/>
        </p:nvSpPr>
        <p:spPr>
          <a:xfrm>
            <a:off x="990600" y="2819400"/>
            <a:ext cx="7315200" cy="1815882"/>
          </a:xfrm>
          <a:prstGeom prst="rect">
            <a:avLst/>
          </a:prstGeom>
        </p:spPr>
        <p:txBody>
          <a:bodyPr wrap="square">
            <a:spAutoFit/>
          </a:bodyPr>
          <a:lstStyle/>
          <a:p>
            <a:pPr marL="457200" indent="-457200" algn="just">
              <a:buFont typeface="Arial" pitchFamily="34" charset="0"/>
              <a:buChar char="•"/>
            </a:pPr>
            <a:r>
              <a:rPr lang="en-US" sz="2800" dirty="0"/>
              <a:t>To expedite and facilitate state property conveyances [sales, long-term leases (leases over 3 years), and easements], especially when General Assembly is not in session.</a:t>
            </a:r>
          </a:p>
        </p:txBody>
      </p:sp>
      <p:sp>
        <p:nvSpPr>
          <p:cNvPr id="3" name="Rectangle 2"/>
          <p:cNvSpPr/>
          <p:nvPr/>
        </p:nvSpPr>
        <p:spPr>
          <a:xfrm>
            <a:off x="2514600" y="1676400"/>
            <a:ext cx="4091185" cy="830997"/>
          </a:xfrm>
          <a:prstGeom prst="rect">
            <a:avLst/>
          </a:prstGeom>
        </p:spPr>
        <p:txBody>
          <a:bodyPr wrap="none">
            <a:spAutoFit/>
          </a:bodyPr>
          <a:lstStyle/>
          <a:p>
            <a:r>
              <a:rPr lang="en-US" sz="4800" dirty="0"/>
              <a:t>Purpose of Acts</a:t>
            </a:r>
          </a:p>
        </p:txBody>
      </p:sp>
    </p:spTree>
    <p:extLst>
      <p:ext uri="{BB962C8B-B14F-4D97-AF65-F5344CB8AC3E}">
        <p14:creationId xmlns:p14="http://schemas.microsoft.com/office/powerpoint/2010/main" val="19942109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2" name="Rectangle 1"/>
          <p:cNvSpPr/>
          <p:nvPr/>
        </p:nvSpPr>
        <p:spPr>
          <a:xfrm>
            <a:off x="152400" y="2659082"/>
            <a:ext cx="8839200" cy="3970318"/>
          </a:xfrm>
          <a:prstGeom prst="rect">
            <a:avLst/>
          </a:prstGeom>
        </p:spPr>
        <p:txBody>
          <a:bodyPr wrap="square">
            <a:spAutoFit/>
          </a:bodyPr>
          <a:lstStyle/>
          <a:p>
            <a:pPr algn="ctr"/>
            <a:r>
              <a:rPr lang="en-US" sz="2800" dirty="0"/>
              <a:t>The following conveyances require legislative authorization:</a:t>
            </a:r>
          </a:p>
          <a:p>
            <a:pPr algn="ctr"/>
            <a:endParaRPr lang="en-US" sz="2800" dirty="0"/>
          </a:p>
          <a:p>
            <a:pPr marL="457200" indent="-457200" algn="just">
              <a:buFont typeface="Arial" pitchFamily="34" charset="0"/>
              <a:buChar char="•"/>
            </a:pPr>
            <a:r>
              <a:rPr lang="en-US" sz="2800" dirty="0"/>
              <a:t>Surplus properties including exchanges with a value of more than $500,000</a:t>
            </a:r>
            <a:r>
              <a:rPr lang="en-US" sz="2800" dirty="0" smtClean="0"/>
              <a:t>.</a:t>
            </a:r>
            <a:endParaRPr lang="en-US" sz="2800" dirty="0"/>
          </a:p>
          <a:p>
            <a:pPr marL="457200" indent="-457200" algn="just">
              <a:buFont typeface="Arial" pitchFamily="34" charset="0"/>
              <a:buChar char="•"/>
            </a:pPr>
            <a:r>
              <a:rPr lang="en-US" sz="2800" dirty="0"/>
              <a:t>Easements exceeding a value of $500,000</a:t>
            </a:r>
            <a:r>
              <a:rPr lang="en-US" sz="2800" dirty="0" smtClean="0"/>
              <a:t>.</a:t>
            </a:r>
            <a:endParaRPr lang="en-US" sz="2800" dirty="0"/>
          </a:p>
          <a:p>
            <a:pPr marL="457200" indent="-457200" algn="just">
              <a:buFont typeface="Arial" pitchFamily="34" charset="0"/>
              <a:buChar char="•"/>
            </a:pPr>
            <a:r>
              <a:rPr lang="en-US" sz="2800" dirty="0"/>
              <a:t>Any long-term leases exceeding value of $500,000</a:t>
            </a:r>
            <a:r>
              <a:rPr lang="en-US" sz="2800" dirty="0" smtClean="0"/>
              <a:t>.</a:t>
            </a:r>
            <a:endParaRPr lang="en-US" sz="2800" dirty="0"/>
          </a:p>
          <a:p>
            <a:pPr marL="457200" indent="-457200" algn="just">
              <a:buFont typeface="Arial" pitchFamily="34" charset="0"/>
              <a:buChar char="•"/>
            </a:pPr>
            <a:r>
              <a:rPr lang="en-US" sz="2800" dirty="0"/>
              <a:t>Any proposed conveyance that was not in an expedited process can be included in legislation during a regular session.</a:t>
            </a:r>
          </a:p>
        </p:txBody>
      </p:sp>
      <p:sp>
        <p:nvSpPr>
          <p:cNvPr id="3" name="Rectangle 2"/>
          <p:cNvSpPr/>
          <p:nvPr/>
        </p:nvSpPr>
        <p:spPr>
          <a:xfrm>
            <a:off x="1828800" y="1610380"/>
            <a:ext cx="6478568" cy="830997"/>
          </a:xfrm>
          <a:prstGeom prst="rect">
            <a:avLst/>
          </a:prstGeom>
        </p:spPr>
        <p:txBody>
          <a:bodyPr wrap="none">
            <a:spAutoFit/>
          </a:bodyPr>
          <a:lstStyle/>
          <a:p>
            <a:r>
              <a:rPr lang="en-US" sz="4800" dirty="0"/>
              <a:t>Non-qualified Properties</a:t>
            </a:r>
          </a:p>
        </p:txBody>
      </p:sp>
    </p:spTree>
    <p:extLst>
      <p:ext uri="{BB962C8B-B14F-4D97-AF65-F5344CB8AC3E}">
        <p14:creationId xmlns:p14="http://schemas.microsoft.com/office/powerpoint/2010/main" val="19942109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2" name="Rectangle 1"/>
          <p:cNvSpPr/>
          <p:nvPr/>
        </p:nvSpPr>
        <p:spPr>
          <a:xfrm>
            <a:off x="152400" y="2025908"/>
            <a:ext cx="8458200" cy="4832092"/>
          </a:xfrm>
          <a:prstGeom prst="rect">
            <a:avLst/>
          </a:prstGeom>
        </p:spPr>
        <p:txBody>
          <a:bodyPr wrap="square">
            <a:spAutoFit/>
          </a:bodyPr>
          <a:lstStyle/>
          <a:p>
            <a:pPr algn="ctr"/>
            <a:r>
              <a:rPr lang="en-US" sz="2800" dirty="0"/>
              <a:t>The following conveyances do not require prior legislative authorization</a:t>
            </a:r>
            <a:r>
              <a:rPr lang="en-US" sz="2800" dirty="0" smtClean="0"/>
              <a:t>:</a:t>
            </a:r>
          </a:p>
          <a:p>
            <a:pPr algn="ctr"/>
            <a:endParaRPr lang="en-US" sz="2800" dirty="0"/>
          </a:p>
          <a:p>
            <a:pPr marL="457200" indent="-457200" algn="just">
              <a:buFont typeface="Arial" pitchFamily="34" charset="0"/>
              <a:buChar char="•"/>
            </a:pPr>
            <a:r>
              <a:rPr lang="en-US" sz="2800" dirty="0"/>
              <a:t>Surplus properties including exchanges with a value of $500,000 or </a:t>
            </a:r>
            <a:r>
              <a:rPr lang="en-US" sz="2800" dirty="0" smtClean="0"/>
              <a:t>less</a:t>
            </a:r>
            <a:endParaRPr lang="en-US" sz="2800" dirty="0"/>
          </a:p>
          <a:p>
            <a:pPr marL="514350" indent="-514350" algn="just">
              <a:buFont typeface="Arial" pitchFamily="34" charset="0"/>
              <a:buChar char="•"/>
            </a:pPr>
            <a:r>
              <a:rPr lang="en-US" sz="2800" dirty="0"/>
              <a:t>Easements with a value of $500,000 or </a:t>
            </a:r>
            <a:r>
              <a:rPr lang="en-US" sz="2800" dirty="0" smtClean="0"/>
              <a:t>less</a:t>
            </a:r>
            <a:endParaRPr lang="en-US" sz="2800" dirty="0"/>
          </a:p>
          <a:p>
            <a:pPr marL="457200" indent="-457200" algn="just">
              <a:buFont typeface="Arial" pitchFamily="34" charset="0"/>
              <a:buChar char="•"/>
            </a:pPr>
            <a:r>
              <a:rPr lang="en-US" sz="2800" dirty="0"/>
              <a:t>Long-term ground leases with a value of $500,000 or </a:t>
            </a:r>
            <a:r>
              <a:rPr lang="en-US" sz="2800" dirty="0" smtClean="0"/>
              <a:t>less</a:t>
            </a:r>
            <a:endParaRPr lang="en-US" sz="2800" dirty="0"/>
          </a:p>
          <a:p>
            <a:pPr marL="457200" indent="-457200" algn="just">
              <a:buFont typeface="Arial" pitchFamily="34" charset="0"/>
              <a:buChar char="•"/>
            </a:pPr>
            <a:r>
              <a:rPr lang="en-US" sz="2800" dirty="0"/>
              <a:t>But these conveyances do require a 30-day notice of intent to convey to certain General Assembly members and Legislative Counsel.  </a:t>
            </a:r>
          </a:p>
        </p:txBody>
      </p:sp>
      <p:sp>
        <p:nvSpPr>
          <p:cNvPr id="3" name="Rectangle 2"/>
          <p:cNvSpPr/>
          <p:nvPr/>
        </p:nvSpPr>
        <p:spPr>
          <a:xfrm>
            <a:off x="2057400" y="1295400"/>
            <a:ext cx="5314788" cy="830997"/>
          </a:xfrm>
          <a:prstGeom prst="rect">
            <a:avLst/>
          </a:prstGeom>
        </p:spPr>
        <p:txBody>
          <a:bodyPr wrap="none">
            <a:spAutoFit/>
          </a:bodyPr>
          <a:lstStyle/>
          <a:p>
            <a:r>
              <a:rPr lang="en-US" sz="4800" dirty="0"/>
              <a:t>Qualified Properties</a:t>
            </a:r>
          </a:p>
        </p:txBody>
      </p:sp>
    </p:spTree>
    <p:extLst>
      <p:ext uri="{BB962C8B-B14F-4D97-AF65-F5344CB8AC3E}">
        <p14:creationId xmlns:p14="http://schemas.microsoft.com/office/powerpoint/2010/main" val="19942109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2" name="Rectangle 1"/>
          <p:cNvSpPr/>
          <p:nvPr/>
        </p:nvSpPr>
        <p:spPr>
          <a:xfrm>
            <a:off x="152400" y="2362200"/>
            <a:ext cx="8991600" cy="3539430"/>
          </a:xfrm>
          <a:prstGeom prst="rect">
            <a:avLst/>
          </a:prstGeom>
        </p:spPr>
        <p:txBody>
          <a:bodyPr wrap="square">
            <a:spAutoFit/>
          </a:bodyPr>
          <a:lstStyle/>
          <a:p>
            <a:pPr algn="ctr"/>
            <a:r>
              <a:rPr lang="en-US" sz="2800" dirty="0"/>
              <a:t>Determine value of conveyances (Easements, Long-term Leases from State, Fee Simple):</a:t>
            </a:r>
          </a:p>
          <a:p>
            <a:pPr marL="571500" indent="-571500" algn="just">
              <a:buFont typeface="Arial" pitchFamily="34" charset="0"/>
              <a:buChar char="•"/>
            </a:pPr>
            <a:endParaRPr lang="en-US" sz="2800" dirty="0"/>
          </a:p>
          <a:p>
            <a:pPr marL="571500" indent="-571500" algn="just">
              <a:buFont typeface="Arial" pitchFamily="34" charset="0"/>
              <a:buChar char="•"/>
            </a:pPr>
            <a:r>
              <a:rPr lang="en-US" sz="2800" dirty="0"/>
              <a:t>SPC will obtain an opinion of value or an appraisal for surplus property, easement, or lease</a:t>
            </a:r>
            <a:r>
              <a:rPr lang="en-US" sz="2800" dirty="0" smtClean="0"/>
              <a:t>.</a:t>
            </a:r>
            <a:endParaRPr lang="en-US" sz="2800" dirty="0"/>
          </a:p>
          <a:p>
            <a:pPr marL="571500" indent="-571500" algn="just">
              <a:buFont typeface="Arial" pitchFamily="34" charset="0"/>
              <a:buChar char="•"/>
            </a:pPr>
            <a:r>
              <a:rPr lang="en-US" sz="2800" dirty="0"/>
              <a:t>Conveyance to Public Entity – Opinion of value needed</a:t>
            </a:r>
            <a:r>
              <a:rPr lang="en-US" sz="2800" dirty="0" smtClean="0"/>
              <a:t>.</a:t>
            </a:r>
            <a:endParaRPr lang="en-US" sz="2800" dirty="0"/>
          </a:p>
          <a:p>
            <a:pPr marL="571500" indent="-571500" algn="just">
              <a:buFont typeface="Arial" pitchFamily="34" charset="0"/>
              <a:buChar char="•"/>
            </a:pPr>
            <a:r>
              <a:rPr lang="en-US" sz="2800" dirty="0"/>
              <a:t>Conveyance to Private Entity – Appraisal needed. If value exceeds $100,000, a second appraisal is required. </a:t>
            </a:r>
          </a:p>
        </p:txBody>
      </p:sp>
      <p:sp>
        <p:nvSpPr>
          <p:cNvPr id="3" name="Rectangle 2"/>
          <p:cNvSpPr/>
          <p:nvPr/>
        </p:nvSpPr>
        <p:spPr>
          <a:xfrm>
            <a:off x="914400" y="1371600"/>
            <a:ext cx="7990136" cy="830997"/>
          </a:xfrm>
          <a:prstGeom prst="rect">
            <a:avLst/>
          </a:prstGeom>
        </p:spPr>
        <p:txBody>
          <a:bodyPr wrap="none">
            <a:spAutoFit/>
          </a:bodyPr>
          <a:lstStyle/>
          <a:p>
            <a:r>
              <a:rPr lang="en-US" sz="4800" dirty="0"/>
              <a:t>Expedited Conveyance Process</a:t>
            </a:r>
          </a:p>
        </p:txBody>
      </p:sp>
    </p:spTree>
    <p:extLst>
      <p:ext uri="{BB962C8B-B14F-4D97-AF65-F5344CB8AC3E}">
        <p14:creationId xmlns:p14="http://schemas.microsoft.com/office/powerpoint/2010/main" val="19942109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2" name="Rectangle 1"/>
          <p:cNvSpPr/>
          <p:nvPr/>
        </p:nvSpPr>
        <p:spPr>
          <a:xfrm>
            <a:off x="0" y="2590800"/>
            <a:ext cx="8991600" cy="3539430"/>
          </a:xfrm>
          <a:prstGeom prst="rect">
            <a:avLst/>
          </a:prstGeom>
        </p:spPr>
        <p:txBody>
          <a:bodyPr wrap="square">
            <a:spAutoFit/>
          </a:bodyPr>
          <a:lstStyle/>
          <a:p>
            <a:pPr marL="571500" indent="-571500" algn="just">
              <a:buFont typeface="Arial" pitchFamily="34" charset="0"/>
              <a:buChar char="•"/>
            </a:pPr>
            <a:r>
              <a:rPr lang="en-US" sz="2800" dirty="0" smtClean="0"/>
              <a:t>If a fee simple conveyance: agency will initially pay for surveys, and opinions of value or appraisals, and will be reimbursed at closing. New survey is not required if selling entire property previously surveyed. For properties over 5 acres, the agency will at a minimum pay for a GEPA environmental checklist, and be reimbursed at closing.</a:t>
            </a:r>
          </a:p>
          <a:p>
            <a:pPr marL="571500" indent="-571500" algn="just">
              <a:buFont typeface="Arial" pitchFamily="34" charset="0"/>
              <a:buChar char="•"/>
            </a:pPr>
            <a:endParaRPr lang="en-US" sz="2800" dirty="0"/>
          </a:p>
        </p:txBody>
      </p:sp>
      <p:sp>
        <p:nvSpPr>
          <p:cNvPr id="3" name="Rectangle 2"/>
          <p:cNvSpPr/>
          <p:nvPr/>
        </p:nvSpPr>
        <p:spPr>
          <a:xfrm>
            <a:off x="304800" y="1524000"/>
            <a:ext cx="8768362" cy="769441"/>
          </a:xfrm>
          <a:prstGeom prst="rect">
            <a:avLst/>
          </a:prstGeom>
        </p:spPr>
        <p:txBody>
          <a:bodyPr wrap="none">
            <a:spAutoFit/>
          </a:bodyPr>
          <a:lstStyle/>
          <a:p>
            <a:r>
              <a:rPr lang="en-US" sz="4400" dirty="0"/>
              <a:t>Expedited Conveyance Process </a:t>
            </a:r>
            <a:r>
              <a:rPr lang="en-US" sz="4400" dirty="0" smtClean="0"/>
              <a:t>Cont’d</a:t>
            </a:r>
            <a:endParaRPr lang="en-US" sz="4400" dirty="0"/>
          </a:p>
        </p:txBody>
      </p:sp>
    </p:spTree>
    <p:extLst>
      <p:ext uri="{BB962C8B-B14F-4D97-AF65-F5344CB8AC3E}">
        <p14:creationId xmlns:p14="http://schemas.microsoft.com/office/powerpoint/2010/main" val="19942109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dirty="0" smtClean="0">
                <a:solidFill>
                  <a:schemeClr val="tx1"/>
                </a:solidFill>
              </a:rPr>
              <a:t>PROPERTY PROGRAM</a:t>
            </a:r>
          </a:p>
        </p:txBody>
      </p:sp>
      <p:sp>
        <p:nvSpPr>
          <p:cNvPr id="98307" name="Rectangle 3"/>
          <p:cNvSpPr>
            <a:spLocks noGrp="1" noChangeArrowheads="1"/>
          </p:cNvSpPr>
          <p:nvPr>
            <p:ph type="body" idx="1"/>
          </p:nvPr>
        </p:nvSpPr>
        <p:spPr/>
        <p:txBody>
          <a:bodyPr/>
          <a:lstStyle/>
          <a:p>
            <a:r>
              <a:rPr lang="en-US" sz="2400" dirty="0" smtClean="0">
                <a:solidFill>
                  <a:schemeClr val="tx1"/>
                </a:solidFill>
              </a:rPr>
              <a:t>BUILDING &amp; CONTENTS  COVERAGE</a:t>
            </a:r>
          </a:p>
          <a:p>
            <a:r>
              <a:rPr lang="en-US" sz="2400" dirty="0" smtClean="0">
                <a:solidFill>
                  <a:schemeClr val="tx1"/>
                </a:solidFill>
              </a:rPr>
              <a:t>SPECIAL PROPERTY ALL RISK</a:t>
            </a:r>
          </a:p>
          <a:p>
            <a:r>
              <a:rPr lang="en-US" sz="2400" dirty="0" smtClean="0">
                <a:solidFill>
                  <a:schemeClr val="tx1"/>
                </a:solidFill>
              </a:rPr>
              <a:t>WATERCRAFT (OCEAN MARINE)</a:t>
            </a:r>
          </a:p>
          <a:p>
            <a:r>
              <a:rPr lang="en-US" sz="2400" dirty="0" smtClean="0">
                <a:solidFill>
                  <a:schemeClr val="tx1"/>
                </a:solidFill>
              </a:rPr>
              <a:t>AIRCRAFT</a:t>
            </a:r>
          </a:p>
          <a:p>
            <a:r>
              <a:rPr lang="en-US" sz="2400" dirty="0" smtClean="0">
                <a:solidFill>
                  <a:schemeClr val="tx1"/>
                </a:solidFill>
              </a:rPr>
              <a:t>CRIME  </a:t>
            </a:r>
          </a:p>
          <a:p>
            <a:r>
              <a:rPr lang="en-US" sz="2400" dirty="0" smtClean="0">
                <a:solidFill>
                  <a:schemeClr val="tx1"/>
                </a:solidFill>
              </a:rPr>
              <a:t>AUTOMOBILE PHYSICAL DAMAGE</a:t>
            </a:r>
          </a:p>
          <a:p>
            <a:endParaRPr lang="en-US" dirty="0" smtClean="0"/>
          </a:p>
        </p:txBody>
      </p:sp>
      <p:pic>
        <p:nvPicPr>
          <p:cNvPr id="63492" name="Picture 4" descr="C:\Documents and Settings\lpratt\Local Settings\Temporary Internet Files\Content.IE5\16UMX24D\MP9004011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579688"/>
            <a:ext cx="2081213"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826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fade">
                                      <p:cBhvr>
                                        <p:cTn id="7" dur="2000"/>
                                        <p:tgtEl>
                                          <p:spTgt spid="98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307">
                                            <p:txEl>
                                              <p:pRg st="0" end="0"/>
                                            </p:txEl>
                                          </p:spTgt>
                                        </p:tgtEl>
                                        <p:attrNameLst>
                                          <p:attrName>style.visibility</p:attrName>
                                        </p:attrNameLst>
                                      </p:cBhvr>
                                      <p:to>
                                        <p:strVal val="visible"/>
                                      </p:to>
                                    </p:set>
                                    <p:animEffect transition="in" filter="wipe(left)">
                                      <p:cBhvr>
                                        <p:cTn id="12" dur="500"/>
                                        <p:tgtEl>
                                          <p:spTgt spid="983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8307">
                                            <p:txEl>
                                              <p:pRg st="1" end="1"/>
                                            </p:txEl>
                                          </p:spTgt>
                                        </p:tgtEl>
                                        <p:attrNameLst>
                                          <p:attrName>style.visibility</p:attrName>
                                        </p:attrNameLst>
                                      </p:cBhvr>
                                      <p:to>
                                        <p:strVal val="visible"/>
                                      </p:to>
                                    </p:set>
                                    <p:animEffect transition="in" filter="wipe(left)">
                                      <p:cBhvr>
                                        <p:cTn id="17" dur="500"/>
                                        <p:tgtEl>
                                          <p:spTgt spid="9830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8307">
                                            <p:txEl>
                                              <p:pRg st="2" end="2"/>
                                            </p:txEl>
                                          </p:spTgt>
                                        </p:tgtEl>
                                        <p:attrNameLst>
                                          <p:attrName>style.visibility</p:attrName>
                                        </p:attrNameLst>
                                      </p:cBhvr>
                                      <p:to>
                                        <p:strVal val="visible"/>
                                      </p:to>
                                    </p:set>
                                    <p:animEffect transition="in" filter="wipe(left)">
                                      <p:cBhvr>
                                        <p:cTn id="22" dur="500"/>
                                        <p:tgtEl>
                                          <p:spTgt spid="9830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8307">
                                            <p:txEl>
                                              <p:pRg st="3" end="3"/>
                                            </p:txEl>
                                          </p:spTgt>
                                        </p:tgtEl>
                                        <p:attrNameLst>
                                          <p:attrName>style.visibility</p:attrName>
                                        </p:attrNameLst>
                                      </p:cBhvr>
                                      <p:to>
                                        <p:strVal val="visible"/>
                                      </p:to>
                                    </p:set>
                                    <p:animEffect transition="in" filter="wipe(left)">
                                      <p:cBhvr>
                                        <p:cTn id="27" dur="500"/>
                                        <p:tgtEl>
                                          <p:spTgt spid="9830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8307">
                                            <p:txEl>
                                              <p:pRg st="4" end="4"/>
                                            </p:txEl>
                                          </p:spTgt>
                                        </p:tgtEl>
                                        <p:attrNameLst>
                                          <p:attrName>style.visibility</p:attrName>
                                        </p:attrNameLst>
                                      </p:cBhvr>
                                      <p:to>
                                        <p:strVal val="visible"/>
                                      </p:to>
                                    </p:set>
                                    <p:animEffect transition="in" filter="wipe(left)">
                                      <p:cBhvr>
                                        <p:cTn id="32" dur="500"/>
                                        <p:tgtEl>
                                          <p:spTgt spid="9830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8307">
                                            <p:txEl>
                                              <p:pRg st="5" end="5"/>
                                            </p:txEl>
                                          </p:spTgt>
                                        </p:tgtEl>
                                        <p:attrNameLst>
                                          <p:attrName>style.visibility</p:attrName>
                                        </p:attrNameLst>
                                      </p:cBhvr>
                                      <p:to>
                                        <p:strVal val="visible"/>
                                      </p:to>
                                    </p:set>
                                    <p:animEffect transition="in" filter="wipe(left)">
                                      <p:cBhvr>
                                        <p:cTn id="37" dur="500"/>
                                        <p:tgtEl>
                                          <p:spTgt spid="983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P spid="9830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2" name="Rectangle 1"/>
          <p:cNvSpPr/>
          <p:nvPr/>
        </p:nvSpPr>
        <p:spPr>
          <a:xfrm>
            <a:off x="0" y="2506682"/>
            <a:ext cx="8839200" cy="3970318"/>
          </a:xfrm>
          <a:prstGeom prst="rect">
            <a:avLst/>
          </a:prstGeom>
        </p:spPr>
        <p:txBody>
          <a:bodyPr wrap="square">
            <a:spAutoFit/>
          </a:bodyPr>
          <a:lstStyle/>
          <a:p>
            <a:pPr marL="571500" indent="-571500" algn="just">
              <a:buFont typeface="Arial" pitchFamily="34" charset="0"/>
              <a:buChar char="•"/>
            </a:pPr>
            <a:r>
              <a:rPr lang="en-US" sz="2800" dirty="0"/>
              <a:t>For easements that do not benefit the state and long-term leases not for a public purpose: opinion of value or appraisals will be engaged by SPC and paid by Grantee; and surveys will be to state standards, approved by SPC, and paid by Grantee</a:t>
            </a:r>
            <a:r>
              <a:rPr lang="en-US" sz="2800" dirty="0" smtClean="0"/>
              <a:t>.</a:t>
            </a:r>
          </a:p>
          <a:p>
            <a:pPr algn="just"/>
            <a:endParaRPr lang="en-US" sz="2800" dirty="0"/>
          </a:p>
          <a:p>
            <a:pPr marL="571500" indent="-571500" algn="just">
              <a:buFont typeface="Arial" pitchFamily="34" charset="0"/>
              <a:buChar char="•"/>
            </a:pPr>
            <a:r>
              <a:rPr lang="en-US" sz="2800" dirty="0"/>
              <a:t>For easements that benefit the state and long-term leases for public purpose: the agency may be required to pay for survey or opinion of value or appraisal.</a:t>
            </a:r>
          </a:p>
        </p:txBody>
      </p:sp>
      <p:sp>
        <p:nvSpPr>
          <p:cNvPr id="3" name="Rectangle 2"/>
          <p:cNvSpPr/>
          <p:nvPr/>
        </p:nvSpPr>
        <p:spPr>
          <a:xfrm>
            <a:off x="223238" y="1371600"/>
            <a:ext cx="8768362" cy="769441"/>
          </a:xfrm>
          <a:prstGeom prst="rect">
            <a:avLst/>
          </a:prstGeom>
        </p:spPr>
        <p:txBody>
          <a:bodyPr wrap="none">
            <a:spAutoFit/>
          </a:bodyPr>
          <a:lstStyle/>
          <a:p>
            <a:r>
              <a:rPr lang="en-US" sz="4400" dirty="0"/>
              <a:t>Expedited Conveyance Process </a:t>
            </a:r>
            <a:r>
              <a:rPr lang="en-US" sz="4400" dirty="0" smtClean="0"/>
              <a:t>Cont’d</a:t>
            </a:r>
            <a:endParaRPr lang="en-US" sz="4400" dirty="0"/>
          </a:p>
        </p:txBody>
      </p:sp>
    </p:spTree>
    <p:extLst>
      <p:ext uri="{BB962C8B-B14F-4D97-AF65-F5344CB8AC3E}">
        <p14:creationId xmlns:p14="http://schemas.microsoft.com/office/powerpoint/2010/main" val="19942109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2" name="Rectangle 1"/>
          <p:cNvSpPr/>
          <p:nvPr/>
        </p:nvSpPr>
        <p:spPr>
          <a:xfrm>
            <a:off x="381000" y="2506682"/>
            <a:ext cx="8077200" cy="3970318"/>
          </a:xfrm>
          <a:prstGeom prst="rect">
            <a:avLst/>
          </a:prstGeom>
        </p:spPr>
        <p:txBody>
          <a:bodyPr wrap="square">
            <a:spAutoFit/>
          </a:bodyPr>
          <a:lstStyle/>
          <a:p>
            <a:pPr marL="457200" indent="-457200" algn="just">
              <a:buFont typeface="Arial" pitchFamily="34" charset="0"/>
              <a:buChar char="•"/>
            </a:pPr>
            <a:r>
              <a:rPr lang="en-US" sz="2800" dirty="0"/>
              <a:t>Private Entities interested in either purchasing fee simple or leasing surplus State-owned property (qualified and non-qualified) go through a competitive sealed bid process generated by a public notice known as an “Invitation To Bid” (ITB</a:t>
            </a:r>
            <a:r>
              <a:rPr lang="en-US" sz="2800" dirty="0" smtClean="0"/>
              <a:t>).</a:t>
            </a:r>
            <a:endParaRPr lang="en-US" sz="2800" dirty="0"/>
          </a:p>
          <a:p>
            <a:pPr marL="457200" indent="-457200" algn="just">
              <a:buFont typeface="Arial" pitchFamily="34" charset="0"/>
              <a:buChar char="•"/>
            </a:pPr>
            <a:r>
              <a:rPr lang="en-US" sz="2800" dirty="0"/>
              <a:t>The State Property Officer can reject any bid that is less than the minimum bid or 75% of the appraised value. Only the most advantageous bid will be accepted. </a:t>
            </a:r>
          </a:p>
        </p:txBody>
      </p:sp>
      <p:sp>
        <p:nvSpPr>
          <p:cNvPr id="3" name="Rectangle 2"/>
          <p:cNvSpPr/>
          <p:nvPr/>
        </p:nvSpPr>
        <p:spPr>
          <a:xfrm>
            <a:off x="2057400" y="1524000"/>
            <a:ext cx="5508688" cy="830997"/>
          </a:xfrm>
          <a:prstGeom prst="rect">
            <a:avLst/>
          </a:prstGeom>
        </p:spPr>
        <p:txBody>
          <a:bodyPr wrap="none">
            <a:spAutoFit/>
          </a:bodyPr>
          <a:lstStyle/>
          <a:p>
            <a:r>
              <a:rPr lang="en-US" sz="4800" dirty="0"/>
              <a:t>Invitation To Bid (ITB)</a:t>
            </a:r>
          </a:p>
        </p:txBody>
      </p:sp>
    </p:spTree>
    <p:extLst>
      <p:ext uri="{BB962C8B-B14F-4D97-AF65-F5344CB8AC3E}">
        <p14:creationId xmlns:p14="http://schemas.microsoft.com/office/powerpoint/2010/main" val="19942109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
        <p:nvSpPr>
          <p:cNvPr id="2" name="Rectangle 1"/>
          <p:cNvSpPr/>
          <p:nvPr/>
        </p:nvSpPr>
        <p:spPr>
          <a:xfrm>
            <a:off x="304800" y="2556570"/>
            <a:ext cx="8686800" cy="3539430"/>
          </a:xfrm>
          <a:prstGeom prst="rect">
            <a:avLst/>
          </a:prstGeom>
        </p:spPr>
        <p:txBody>
          <a:bodyPr wrap="square">
            <a:spAutoFit/>
          </a:bodyPr>
          <a:lstStyle/>
          <a:p>
            <a:pPr marL="457200" indent="-457200" algn="just">
              <a:buFont typeface="Arial" pitchFamily="34" charset="0"/>
              <a:buChar char="•"/>
            </a:pPr>
            <a:r>
              <a:rPr lang="en-US" sz="2800" dirty="0"/>
              <a:t>Best and Final Offer Process may be utilized when multiple bids are received that meet or exceed the minimum bid or at the discretion of the SPC Executive Director</a:t>
            </a:r>
            <a:r>
              <a:rPr lang="en-US" sz="2800" dirty="0" smtClean="0"/>
              <a:t>.</a:t>
            </a:r>
          </a:p>
          <a:p>
            <a:pPr algn="just"/>
            <a:endParaRPr lang="en-US" sz="2800" dirty="0"/>
          </a:p>
          <a:p>
            <a:pPr marL="457200" indent="-457200" algn="just">
              <a:buFont typeface="Arial" pitchFamily="34" charset="0"/>
              <a:buChar char="•"/>
            </a:pPr>
            <a:r>
              <a:rPr lang="en-US" sz="2800" dirty="0"/>
              <a:t>Prior to issuance of an ITB, a Marketing Package will be created by SPC to raise awareness of a surplus property.</a:t>
            </a:r>
          </a:p>
        </p:txBody>
      </p:sp>
      <p:sp>
        <p:nvSpPr>
          <p:cNvPr id="3" name="Rectangle 2"/>
          <p:cNvSpPr/>
          <p:nvPr/>
        </p:nvSpPr>
        <p:spPr>
          <a:xfrm>
            <a:off x="1524000" y="1524000"/>
            <a:ext cx="6694974" cy="769441"/>
          </a:xfrm>
          <a:prstGeom prst="rect">
            <a:avLst/>
          </a:prstGeom>
        </p:spPr>
        <p:txBody>
          <a:bodyPr wrap="none">
            <a:spAutoFit/>
          </a:bodyPr>
          <a:lstStyle/>
          <a:p>
            <a:r>
              <a:rPr lang="en-US" sz="4400" dirty="0"/>
              <a:t>Invitation To Bid (ITB</a:t>
            </a:r>
            <a:r>
              <a:rPr lang="en-US" sz="4400" dirty="0" smtClean="0"/>
              <a:t>) Cont’d</a:t>
            </a:r>
            <a:endParaRPr lang="en-US" sz="4400" dirty="0"/>
          </a:p>
        </p:txBody>
      </p:sp>
    </p:spTree>
    <p:extLst>
      <p:ext uri="{BB962C8B-B14F-4D97-AF65-F5344CB8AC3E}">
        <p14:creationId xmlns:p14="http://schemas.microsoft.com/office/powerpoint/2010/main" val="19942109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752600"/>
            <a:ext cx="4495800" cy="5029199"/>
          </a:xfrm>
          <a:prstGeom prst="rect">
            <a:avLst/>
          </a:prstGeom>
        </p:spPr>
      </p:pic>
      <p:sp>
        <p:nvSpPr>
          <p:cNvPr id="5" name="Rectangle 4"/>
          <p:cNvSpPr/>
          <p:nvPr/>
        </p:nvSpPr>
        <p:spPr>
          <a:xfrm>
            <a:off x="2438400" y="1120914"/>
            <a:ext cx="4108753" cy="707886"/>
          </a:xfrm>
          <a:prstGeom prst="rect">
            <a:avLst/>
          </a:prstGeom>
        </p:spPr>
        <p:txBody>
          <a:bodyPr wrap="none">
            <a:spAutoFit/>
          </a:bodyPr>
          <a:lstStyle/>
          <a:p>
            <a:r>
              <a:rPr lang="en-US" sz="4000" dirty="0"/>
              <a:t>Marketing Package</a:t>
            </a:r>
          </a:p>
        </p:txBody>
      </p:sp>
    </p:spTree>
    <p:extLst>
      <p:ext uri="{BB962C8B-B14F-4D97-AF65-F5344CB8AC3E}">
        <p14:creationId xmlns:p14="http://schemas.microsoft.com/office/powerpoint/2010/main" val="139232629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828800"/>
            <a:ext cx="6362549" cy="4953000"/>
          </a:xfrm>
          <a:prstGeom prst="rect">
            <a:avLst/>
          </a:prstGeom>
        </p:spPr>
      </p:pic>
      <p:sp>
        <p:nvSpPr>
          <p:cNvPr id="2" name="Rectangle 1"/>
          <p:cNvSpPr/>
          <p:nvPr/>
        </p:nvSpPr>
        <p:spPr>
          <a:xfrm>
            <a:off x="2667000" y="1143000"/>
            <a:ext cx="4801314" cy="646331"/>
          </a:xfrm>
          <a:prstGeom prst="rect">
            <a:avLst/>
          </a:prstGeom>
        </p:spPr>
        <p:txBody>
          <a:bodyPr wrap="none">
            <a:spAutoFit/>
          </a:bodyPr>
          <a:lstStyle/>
          <a:p>
            <a:r>
              <a:rPr lang="en-US" sz="3600" dirty="0"/>
              <a:t>Flow Chart of Process	</a:t>
            </a:r>
          </a:p>
        </p:txBody>
      </p:sp>
    </p:spTree>
    <p:extLst>
      <p:ext uri="{BB962C8B-B14F-4D97-AF65-F5344CB8AC3E}">
        <p14:creationId xmlns:p14="http://schemas.microsoft.com/office/powerpoint/2010/main" val="24965984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477000"/>
            <a:ext cx="9144000" cy="381000"/>
          </a:xfrm>
          <a:prstGeom prst="rect">
            <a:avLst/>
          </a:prstGeom>
          <a:solidFill>
            <a:srgbClr val="5D86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4754" name="TextBox 8"/>
          <p:cNvSpPr txBox="1">
            <a:spLocks noChangeArrowheads="1"/>
          </p:cNvSpPr>
          <p:nvPr/>
        </p:nvSpPr>
        <p:spPr bwMode="auto">
          <a:xfrm>
            <a:off x="0" y="0"/>
            <a:ext cx="9144000" cy="641350"/>
          </a:xfrm>
          <a:prstGeom prst="rect">
            <a:avLst/>
          </a:prstGeom>
          <a:solidFill>
            <a:srgbClr val="000080"/>
          </a:solidFill>
          <a:ln w="9525">
            <a:noFill/>
            <a:miter lim="800000"/>
            <a:headEnd/>
            <a:tailEnd/>
          </a:ln>
        </p:spPr>
        <p:txBody>
          <a:bodyPr>
            <a:spAutoFit/>
          </a:bodyPr>
          <a:lstStyle/>
          <a:p>
            <a:endParaRPr lang="en-US" sz="600" dirty="0">
              <a:solidFill>
                <a:srgbClr val="FFFFFF"/>
              </a:solidFill>
              <a:latin typeface="Calibri" pitchFamily="34" charset="0"/>
              <a:cs typeface="Arial" charset="0"/>
            </a:endParaRPr>
          </a:p>
          <a:p>
            <a:pPr algn="ctr"/>
            <a:r>
              <a:rPr lang="en-US" sz="2400" dirty="0">
                <a:solidFill>
                  <a:srgbClr val="FFFFFF"/>
                </a:solidFill>
                <a:latin typeface="Arial Narrow" pitchFamily="34" charset="0"/>
                <a:cs typeface="Arial" charset="0"/>
              </a:rPr>
              <a:t>State Properties Commission</a:t>
            </a:r>
            <a:r>
              <a:rPr lang="en-US" sz="2400" dirty="0">
                <a:solidFill>
                  <a:srgbClr val="FFFFFF"/>
                </a:solidFill>
                <a:latin typeface="Calibri" pitchFamily="34" charset="0"/>
                <a:cs typeface="Arial" charset="0"/>
              </a:rPr>
              <a:t> </a:t>
            </a:r>
          </a:p>
          <a:p>
            <a:endParaRPr lang="en-US" sz="600" dirty="0">
              <a:solidFill>
                <a:srgbClr val="FFFFFF"/>
              </a:solidFill>
              <a:latin typeface="Calibri" pitchFamily="34" charset="0"/>
              <a:cs typeface="Arial" charset="0"/>
            </a:endParaRPr>
          </a:p>
        </p:txBody>
      </p:sp>
      <p:sp>
        <p:nvSpPr>
          <p:cNvPr id="74755" name="TextBox 8"/>
          <p:cNvSpPr txBox="1">
            <a:spLocks noChangeArrowheads="1"/>
          </p:cNvSpPr>
          <p:nvPr/>
        </p:nvSpPr>
        <p:spPr bwMode="auto">
          <a:xfrm>
            <a:off x="0" y="6491288"/>
            <a:ext cx="9144000" cy="366712"/>
          </a:xfrm>
          <a:prstGeom prst="rect">
            <a:avLst/>
          </a:prstGeom>
          <a:noFill/>
          <a:ln w="9525">
            <a:noFill/>
            <a:miter lim="800000"/>
            <a:headEnd/>
            <a:tailEnd/>
          </a:ln>
        </p:spPr>
        <p:txBody>
          <a:bodyPr>
            <a:spAutoFit/>
          </a:bodyPr>
          <a:lstStyle/>
          <a:p>
            <a:pPr algn="ctr"/>
            <a:r>
              <a:rPr lang="en-US" dirty="0">
                <a:solidFill>
                  <a:srgbClr val="FFFFFF"/>
                </a:solidFill>
                <a:latin typeface="Arial Narrow" pitchFamily="34" charset="0"/>
                <a:cs typeface="Arial" charset="0"/>
              </a:rPr>
              <a:t>www.spc.georgia.gov</a:t>
            </a:r>
          </a:p>
        </p:txBody>
      </p:sp>
      <p:sp>
        <p:nvSpPr>
          <p:cNvPr id="2" name="Title 1"/>
          <p:cNvSpPr>
            <a:spLocks noGrp="1"/>
          </p:cNvSpPr>
          <p:nvPr>
            <p:ph type="title"/>
          </p:nvPr>
        </p:nvSpPr>
        <p:spPr>
          <a:xfrm>
            <a:off x="457200" y="762000"/>
            <a:ext cx="8229600" cy="685800"/>
          </a:xfrm>
        </p:spPr>
        <p:txBody>
          <a:bodyPr>
            <a:normAutofit/>
          </a:bodyPr>
          <a:lstStyle/>
          <a:p>
            <a:pPr algn="l"/>
            <a:r>
              <a:rPr lang="en-US" sz="2400" b="1" u="sng" dirty="0" smtClean="0">
                <a:latin typeface="Arial" pitchFamily="34" charset="0"/>
                <a:cs typeface="Arial" pitchFamily="34" charset="0"/>
              </a:rPr>
              <a:t>Contact Information </a:t>
            </a:r>
            <a:endParaRPr lang="en-US" sz="2400" b="1" u="sng" dirty="0">
              <a:latin typeface="Arial" pitchFamily="34" charset="0"/>
              <a:cs typeface="Arial" pitchFamily="34" charset="0"/>
            </a:endParaRPr>
          </a:p>
        </p:txBody>
      </p:sp>
      <p:pic>
        <p:nvPicPr>
          <p:cNvPr id="8" name="Picture 12" descr="gaseal"/>
          <p:cNvPicPr>
            <a:picLocks noChangeAspect="1" noChangeArrowheads="1"/>
          </p:cNvPicPr>
          <p:nvPr/>
        </p:nvPicPr>
        <p:blipFill>
          <a:blip r:embed="rId2"/>
          <a:srcRect/>
          <a:stretch>
            <a:fillRect/>
          </a:stretch>
        </p:blipFill>
        <p:spPr bwMode="auto">
          <a:xfrm>
            <a:off x="0" y="0"/>
            <a:ext cx="685800" cy="641350"/>
          </a:xfrm>
          <a:prstGeom prst="rect">
            <a:avLst/>
          </a:prstGeom>
          <a:noFill/>
        </p:spPr>
      </p:pic>
      <p:sp>
        <p:nvSpPr>
          <p:cNvPr id="3" name="TextBox 2"/>
          <p:cNvSpPr txBox="1"/>
          <p:nvPr/>
        </p:nvSpPr>
        <p:spPr>
          <a:xfrm>
            <a:off x="76200" y="1447800"/>
            <a:ext cx="9220200" cy="4801314"/>
          </a:xfrm>
          <a:prstGeom prst="rect">
            <a:avLst/>
          </a:prstGeom>
          <a:noFill/>
        </p:spPr>
        <p:txBody>
          <a:bodyPr wrap="square" rtlCol="0">
            <a:spAutoFit/>
          </a:bodyPr>
          <a:lstStyle/>
          <a:p>
            <a:pPr marL="285750" indent="-285750">
              <a:buFont typeface="Arial" pitchFamily="34" charset="0"/>
              <a:buChar char="•"/>
            </a:pPr>
            <a:r>
              <a:rPr lang="en-US" dirty="0" smtClean="0"/>
              <a:t>Frank Smith- Deputy Executive Director</a:t>
            </a:r>
          </a:p>
          <a:p>
            <a:r>
              <a:rPr lang="en-US" dirty="0"/>
              <a:t> </a:t>
            </a:r>
            <a:r>
              <a:rPr lang="en-US" dirty="0" smtClean="0"/>
              <a:t>     Office: (404) 656-5602</a:t>
            </a:r>
          </a:p>
          <a:p>
            <a:endParaRPr lang="en-US" dirty="0" smtClean="0"/>
          </a:p>
          <a:p>
            <a:pPr marL="285750" indent="-285750">
              <a:buFont typeface="Arial" pitchFamily="34" charset="0"/>
              <a:buChar char="•"/>
            </a:pPr>
            <a:r>
              <a:rPr lang="en-US" dirty="0" smtClean="0"/>
              <a:t>Alisa Pereira- Assistant Director</a:t>
            </a:r>
            <a:endParaRPr lang="en-US" dirty="0"/>
          </a:p>
          <a:p>
            <a:r>
              <a:rPr lang="en-US" dirty="0"/>
              <a:t>      Office: (404) </a:t>
            </a:r>
            <a:r>
              <a:rPr lang="en-US" dirty="0" smtClean="0"/>
              <a:t>463-5861</a:t>
            </a:r>
          </a:p>
          <a:p>
            <a:endParaRPr lang="en-US" dirty="0" smtClean="0"/>
          </a:p>
          <a:p>
            <a:pPr marL="285750" indent="-285750">
              <a:buFont typeface="Arial" pitchFamily="34" charset="0"/>
              <a:buChar char="•"/>
            </a:pPr>
            <a:r>
              <a:rPr lang="en-US" dirty="0"/>
              <a:t>J. Wade- Land Acquisition &amp; Disposition Manager </a:t>
            </a:r>
          </a:p>
          <a:p>
            <a:r>
              <a:rPr lang="en-US" dirty="0"/>
              <a:t>      Office: (404) </a:t>
            </a:r>
            <a:r>
              <a:rPr lang="en-US" dirty="0" smtClean="0"/>
              <a:t>463-6161</a:t>
            </a:r>
          </a:p>
          <a:p>
            <a:endParaRPr lang="en-US" dirty="0" smtClean="0"/>
          </a:p>
          <a:p>
            <a:pPr marL="285750" indent="-285750">
              <a:buFont typeface="Arial" pitchFamily="34" charset="0"/>
              <a:buChar char="•"/>
            </a:pPr>
            <a:r>
              <a:rPr lang="en-US" dirty="0"/>
              <a:t>Tamika Crittenden- Leasing Section Manager</a:t>
            </a:r>
          </a:p>
          <a:p>
            <a:r>
              <a:rPr lang="en-US" dirty="0"/>
              <a:t>      Office: (404) </a:t>
            </a:r>
            <a:r>
              <a:rPr lang="en-US" dirty="0" smtClean="0"/>
              <a:t>463-5570</a:t>
            </a:r>
          </a:p>
          <a:p>
            <a:endParaRPr lang="en-US" dirty="0" smtClean="0"/>
          </a:p>
          <a:p>
            <a:pPr marL="285750" indent="-285750">
              <a:buFont typeface="Arial" pitchFamily="34" charset="0"/>
              <a:buChar char="•"/>
            </a:pPr>
            <a:r>
              <a:rPr lang="en-US" dirty="0"/>
              <a:t>Andre’ Elam- Business Asset Analyst</a:t>
            </a:r>
          </a:p>
          <a:p>
            <a:r>
              <a:rPr lang="en-US" dirty="0"/>
              <a:t>      Office: (404) 463-6443</a:t>
            </a:r>
          </a:p>
          <a:p>
            <a:endParaRPr lang="en-US" dirty="0"/>
          </a:p>
          <a:p>
            <a:r>
              <a:rPr lang="en-US" sz="1700" b="1" dirty="0" smtClean="0"/>
              <a:t>Note: A copy of this REMAT Presentation can </a:t>
            </a:r>
            <a:r>
              <a:rPr lang="en-US" sz="1700" b="1" dirty="0"/>
              <a:t>be obtained at </a:t>
            </a:r>
            <a:r>
              <a:rPr lang="en-US" sz="1700" dirty="0">
                <a:hlinkClick r:id="rId3"/>
              </a:rPr>
              <a:t>http://</a:t>
            </a:r>
            <a:r>
              <a:rPr lang="en-US" sz="1700" dirty="0" smtClean="0">
                <a:hlinkClick r:id="rId3"/>
              </a:rPr>
              <a:t>gspc.georgia.gov/publications</a:t>
            </a:r>
            <a:endParaRPr lang="en-US" sz="1700" dirty="0" smtClean="0"/>
          </a:p>
          <a:p>
            <a:endParaRPr lang="en-US" sz="1700" dirty="0"/>
          </a:p>
        </p:txBody>
      </p:sp>
    </p:spTree>
    <p:extLst>
      <p:ext uri="{BB962C8B-B14F-4D97-AF65-F5344CB8AC3E}">
        <p14:creationId xmlns:p14="http://schemas.microsoft.com/office/powerpoint/2010/main" val="188981564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9144000" cy="1219200"/>
          </a:xfrm>
          <a:prstGeom prst="rect">
            <a:avLst/>
          </a:prstGeom>
          <a:solidFill>
            <a:srgbClr val="000080"/>
          </a:solidFill>
          <a:ln w="25400" algn="ctr">
            <a:noFill/>
            <a:miter lim="800000"/>
            <a:headEnd/>
            <a:tailEnd/>
          </a:ln>
        </p:spPr>
        <p:txBody>
          <a:bodyPr anchor="ctr"/>
          <a:lstStyle/>
          <a:p>
            <a:pPr algn="ctr"/>
            <a:r>
              <a:rPr lang="en-US" sz="3200" dirty="0">
                <a:solidFill>
                  <a:srgbClr val="FFFFFF"/>
                </a:solidFill>
              </a:rPr>
              <a:t>State Properties Commission</a:t>
            </a:r>
          </a:p>
          <a:p>
            <a:pPr algn="ctr"/>
            <a:r>
              <a:rPr lang="en-US" dirty="0">
                <a:solidFill>
                  <a:srgbClr val="FFFFFF"/>
                </a:solidFill>
              </a:rPr>
              <a:t>Real Property Portfolio Management</a:t>
            </a:r>
          </a:p>
        </p:txBody>
      </p:sp>
      <p:pic>
        <p:nvPicPr>
          <p:cNvPr id="7" name="Picture 12" descr="gaseal"/>
          <p:cNvPicPr>
            <a:picLocks noChangeAspect="1" noChangeArrowheads="1"/>
          </p:cNvPicPr>
          <p:nvPr/>
        </p:nvPicPr>
        <p:blipFill>
          <a:blip r:embed="rId2"/>
          <a:srcRect/>
          <a:stretch>
            <a:fillRect/>
          </a:stretch>
        </p:blipFill>
        <p:spPr bwMode="auto">
          <a:xfrm>
            <a:off x="152400" y="152400"/>
            <a:ext cx="990600" cy="919163"/>
          </a:xfrm>
          <a:prstGeom prst="rect">
            <a:avLst/>
          </a:prstGeom>
          <a:noFill/>
        </p:spPr>
      </p:pic>
    </p:spTree>
    <p:extLst>
      <p:ext uri="{BB962C8B-B14F-4D97-AF65-F5344CB8AC3E}">
        <p14:creationId xmlns:p14="http://schemas.microsoft.com/office/powerpoint/2010/main" val="306527032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E7EACD-A346-A34B-BBAF-EF458C812BA9}" type="slidenum">
              <a:rPr lang="en-US" smtClean="0"/>
              <a:pPr/>
              <a:t>6</a:t>
            </a:fld>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916490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
        <p:nvSpPr>
          <p:cNvPr id="4" name="Slide Number Placeholder 3"/>
          <p:cNvSpPr>
            <a:spLocks noGrp="1"/>
          </p:cNvSpPr>
          <p:nvPr>
            <p:ph type="sldNum" sz="quarter" idx="12"/>
          </p:nvPr>
        </p:nvSpPr>
        <p:spPr/>
        <p:txBody>
          <a:bodyPr/>
          <a:lstStyle/>
          <a:p>
            <a:fld id="{CCE7EACD-A346-A34B-BBAF-EF458C812BA9}" type="slidenum">
              <a:rPr lang="en-US" smtClean="0"/>
              <a:pPr/>
              <a:t>7</a:t>
            </a:fld>
            <a:endParaRPr lang="en-US" dirty="0"/>
          </a:p>
        </p:txBody>
      </p:sp>
    </p:spTree>
    <p:extLst>
      <p:ext uri="{BB962C8B-B14F-4D97-AF65-F5344CB8AC3E}">
        <p14:creationId xmlns:p14="http://schemas.microsoft.com/office/powerpoint/2010/main" val="171042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4764" y="1184564"/>
            <a:ext cx="3394472" cy="4525963"/>
          </a:xfrm>
        </p:spPr>
      </p:pic>
      <p:sp>
        <p:nvSpPr>
          <p:cNvPr id="4" name="Slide Number Placeholder 3"/>
          <p:cNvSpPr>
            <a:spLocks noGrp="1"/>
          </p:cNvSpPr>
          <p:nvPr>
            <p:ph type="sldNum" sz="quarter" idx="12"/>
          </p:nvPr>
        </p:nvSpPr>
        <p:spPr/>
        <p:txBody>
          <a:bodyPr/>
          <a:lstStyle/>
          <a:p>
            <a:fld id="{CCE7EACD-A346-A34B-BBAF-EF458C812BA9}" type="slidenum">
              <a:rPr lang="en-US" smtClean="0"/>
              <a:pPr/>
              <a:t>8</a:t>
            </a:fld>
            <a:endParaRPr lang="en-US" dirty="0"/>
          </a:p>
        </p:txBody>
      </p:sp>
    </p:spTree>
    <p:extLst>
      <p:ext uri="{BB962C8B-B14F-4D97-AF65-F5344CB8AC3E}">
        <p14:creationId xmlns:p14="http://schemas.microsoft.com/office/powerpoint/2010/main" val="2610133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E7EACD-A346-A34B-BBAF-EF458C812BA9}" type="slidenum">
              <a:rPr lang="en-US" smtClean="0"/>
              <a:pPr/>
              <a:t>9</a:t>
            </a:fld>
            <a:endParaRPr lang="en-US" dirty="0"/>
          </a:p>
        </p:txBody>
      </p:sp>
      <p:pic>
        <p:nvPicPr>
          <p:cNvPr id="7" name="Content Placeholder 6"/>
          <p:cNvPicPr>
            <a:picLocks noGrp="1" noChangeAspect="1"/>
          </p:cNvPicPr>
          <p:nvPr>
            <p:ph idx="1"/>
          </p:nvPr>
        </p:nvPicPr>
        <p:blipFill>
          <a:blip r:embed="rId2"/>
          <a:stretch>
            <a:fillRect/>
          </a:stretch>
        </p:blipFill>
        <p:spPr>
          <a:xfrm>
            <a:off x="1090388" y="1706218"/>
            <a:ext cx="6516360" cy="4525963"/>
          </a:xfrm>
          <a:prstGeom prst="rect">
            <a:avLst/>
          </a:prstGeom>
        </p:spPr>
      </p:pic>
    </p:spTree>
    <p:extLst>
      <p:ext uri="{BB962C8B-B14F-4D97-AF65-F5344CB8AC3E}">
        <p14:creationId xmlns:p14="http://schemas.microsoft.com/office/powerpoint/2010/main" val="349044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5772</TotalTime>
  <Words>1758</Words>
  <Application>Microsoft Office PowerPoint</Application>
  <PresentationFormat>On-screen Show (4:3)</PresentationFormat>
  <Paragraphs>361</Paragraphs>
  <Slides>56</Slides>
  <Notes>4</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PROPERTY PROGRAM</vt:lpstr>
      <vt:lpstr>PROPERTY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BLLIP / PROPERTY COVERAGE CONNECTION</vt:lpstr>
      <vt:lpstr>VALUE DISTRIBUTION</vt:lpstr>
      <vt:lpstr>TIV IN TIER 1 COUNTIES</vt:lpstr>
      <vt:lpstr>EXPOSURE BY COVERAGE TYPE</vt:lpstr>
      <vt:lpstr>EXPOSURE BY CONSTRUCTION CLASS</vt:lpstr>
      <vt:lpstr>EXPOSURE BY OCCUPANCY TYPE</vt:lpstr>
      <vt:lpstr>EXPOSURE BY NUMBER OF STORIES</vt:lpstr>
      <vt:lpstr>EXPOSURE BY YEAR BUILT</vt:lpstr>
      <vt:lpstr>TIV BY STATE</vt:lpstr>
      <vt:lpstr>TIV BY COUNTY </vt:lpstr>
      <vt:lpstr>GEOCODING RESULTS</vt:lpstr>
      <vt:lpstr>VALUE DISTRIBUTION</vt:lpstr>
      <vt:lpstr>VALUES BY AGENCY</vt:lpstr>
      <vt:lpstr>BLLIP RMS TAB</vt:lpstr>
      <vt:lpstr> STATE OWNED BUILDING &amp; PERSONAL PROPERTY</vt:lpstr>
      <vt:lpstr>FISCAL YEAR 15</vt:lpstr>
      <vt:lpstr>BLLIP / PROPERTY COVERAGE CONNECTION</vt:lpstr>
      <vt:lpstr>Contact Information</vt:lpstr>
      <vt:lpstr>Questions &amp; Answers</vt:lpstr>
      <vt:lpstr>404.656.6245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Disposition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Elam, Edgar</dc:creator>
  <cp:lastModifiedBy>York, Heather</cp:lastModifiedBy>
  <cp:revision>137</cp:revision>
  <cp:lastPrinted>2014-03-10T17:31:11Z</cp:lastPrinted>
  <dcterms:created xsi:type="dcterms:W3CDTF">2013-06-27T15:25:42Z</dcterms:created>
  <dcterms:modified xsi:type="dcterms:W3CDTF">2015-07-15T17:41:47Z</dcterms:modified>
</cp:coreProperties>
</file>