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1"/>
  </p:notesMasterIdLst>
  <p:handoutMasterIdLst>
    <p:handoutMasterId r:id="rId42"/>
  </p:handoutMasterIdLst>
  <p:sldIdLst>
    <p:sldId id="264" r:id="rId2"/>
    <p:sldId id="257" r:id="rId3"/>
    <p:sldId id="335" r:id="rId4"/>
    <p:sldId id="336" r:id="rId5"/>
    <p:sldId id="334" r:id="rId6"/>
    <p:sldId id="374" r:id="rId7"/>
    <p:sldId id="341" r:id="rId8"/>
    <p:sldId id="259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258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</p:sldIdLst>
  <p:sldSz cx="9144000" cy="6858000" type="screen4x3"/>
  <p:notesSz cx="9236075" cy="6973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156C8F-F392-4C91-8EA7-C661D9A92C07}">
          <p14:sldIdLst>
            <p14:sldId id="264"/>
            <p14:sldId id="257"/>
            <p14:sldId id="335"/>
            <p14:sldId id="336"/>
            <p14:sldId id="334"/>
            <p14:sldId id="374"/>
            <p14:sldId id="341"/>
            <p14:sldId id="259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258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98A0AA"/>
    <a:srgbClr val="34B233"/>
    <a:srgbClr val="FA8301"/>
    <a:srgbClr val="53626F"/>
    <a:srgbClr val="AAD59A"/>
    <a:srgbClr val="6BC7E8"/>
    <a:srgbClr val="006890"/>
    <a:srgbClr val="E1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705" autoAdjust="0"/>
  </p:normalViewPr>
  <p:slideViewPr>
    <p:cSldViewPr>
      <p:cViewPr>
        <p:scale>
          <a:sx n="70" d="100"/>
          <a:sy n="70" d="100"/>
        </p:scale>
        <p:origin x="-1800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84"/>
    </p:cViewPr>
  </p:sorterViewPr>
  <p:notesViewPr>
    <p:cSldViewPr>
      <p:cViewPr varScale="1">
        <p:scale>
          <a:sx n="54" d="100"/>
          <a:sy n="54" d="100"/>
        </p:scale>
        <p:origin x="-869" y="-67"/>
      </p:cViewPr>
      <p:guideLst>
        <p:guide orient="horz" pos="219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EC0F88A-4062-4C0E-9D68-0ED562BDF27D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23983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23983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CA74698-FAA2-41AB-B964-9203498F6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77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66181-E130-4042-834A-C8F7D6C731D3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522288"/>
            <a:ext cx="3489325" cy="2616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13113"/>
            <a:ext cx="7388225" cy="3138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4638"/>
            <a:ext cx="400208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24638"/>
            <a:ext cx="400208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314CA-F2BB-43E8-A748-ED30ED30D4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4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AE5B27-BBF9-4DED-8E18-840A5D08B05E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2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6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8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eaf cop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850"/>
            <a:ext cx="91440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6"/>
          <p:cNvSpPr>
            <a:spLocks noChangeArrowheads="1"/>
          </p:cNvSpPr>
          <p:nvPr userDrawn="1"/>
        </p:nvSpPr>
        <p:spPr bwMode="auto">
          <a:xfrm>
            <a:off x="0" y="6580188"/>
            <a:ext cx="9144000" cy="277812"/>
          </a:xfrm>
          <a:prstGeom prst="rect">
            <a:avLst/>
          </a:prstGeom>
          <a:gradFill rotWithShape="1">
            <a:gsLst>
              <a:gs pos="0">
                <a:schemeClr val="folHlink">
                  <a:alpha val="57001"/>
                </a:schemeClr>
              </a:gs>
              <a:gs pos="5000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>
                  <a:alpha val="57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590550" y="52388"/>
            <a:ext cx="54689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smtClean="0"/>
              <a:t>Risk Management Services</a:t>
            </a:r>
          </a:p>
        </p:txBody>
      </p:sp>
    </p:spTree>
    <p:extLst>
      <p:ext uri="{BB962C8B-B14F-4D97-AF65-F5344CB8AC3E}">
        <p14:creationId xmlns:p14="http://schemas.microsoft.com/office/powerpoint/2010/main" val="234328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9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9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8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79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5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2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5778-F785-41EB-9608-68D4E33F9CA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972AF-00BA-4762-A97A-5493BC8A6D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2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Frederick.Trotter@doas.ga.gov" TargetMode="External"/><Relationship Id="rId7" Type="http://schemas.openxmlformats.org/officeDocument/2006/relationships/hyperlink" Target="http://www.doas.ga.gov/" TargetMode="External"/><Relationship Id="rId2" Type="http://schemas.openxmlformats.org/officeDocument/2006/relationships/hyperlink" Target="mailto:Lisa.Pratt@doas.ga.gov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Charles.Lawrence@doas.ga.gov" TargetMode="External"/><Relationship Id="rId5" Type="http://schemas.openxmlformats.org/officeDocument/2006/relationships/hyperlink" Target="mailto:Mark.McKinney@doas.ga.gov" TargetMode="External"/><Relationship Id="rId4" Type="http://schemas.openxmlformats.org/officeDocument/2006/relationships/hyperlink" Target="mailto:Martha.Williams@doas.ga.gov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gspc.georgia.gov/publication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spc.georgia.gov/space-managemen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5D8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Mission: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" charset="0"/>
              </a:rPr>
              <a:t>To advise, guide and maximize Georgia’s real estate portfolio by applying industry best practices in asset, space and transaction management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73731" name="TextBox 11"/>
          <p:cNvSpPr txBox="1">
            <a:spLocks noChangeArrowheads="1"/>
          </p:cNvSpPr>
          <p:nvPr/>
        </p:nvSpPr>
        <p:spPr bwMode="auto">
          <a:xfrm>
            <a:off x="0" y="4724400"/>
            <a:ext cx="937260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LEASING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SPACE PLANNING/DESIGN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ASSET MANAGEMENT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LAND</a:t>
            </a:r>
            <a:r>
              <a:rPr lang="en-US" sz="14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ACQUISITIONS  </a:t>
            </a:r>
            <a:r>
              <a:rPr lang="en-US" sz="14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&amp;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DISPOSITIONS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endParaRPr lang="en-US" sz="1400" dirty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3732" name="TextBox 15"/>
          <p:cNvSpPr txBox="1">
            <a:spLocks noChangeArrowheads="1"/>
          </p:cNvSpPr>
          <p:nvPr/>
        </p:nvSpPr>
        <p:spPr bwMode="auto">
          <a:xfrm>
            <a:off x="457200" y="5473700"/>
            <a:ext cx="853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029200"/>
            <a:ext cx="9144000" cy="1588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4724400"/>
            <a:ext cx="9144000" cy="1588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5" name="Picture 4" descr="walker lookout mountain 110507_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219200"/>
            <a:ext cx="3467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219200"/>
            <a:ext cx="29718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12"/>
          <p:cNvPicPr>
            <a:picLocks noChangeAspect="1" noChangeArrowheads="1"/>
          </p:cNvPicPr>
          <p:nvPr/>
        </p:nvPicPr>
        <p:blipFill>
          <a:blip r:embed="rId4"/>
          <a:srcRect b="13782"/>
          <a:stretch>
            <a:fillRect/>
          </a:stretch>
        </p:blipFill>
        <p:spPr bwMode="auto">
          <a:xfrm>
            <a:off x="0" y="1219200"/>
            <a:ext cx="281940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gase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8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0"/>
            <a:ext cx="7162800" cy="99377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Legislative Deadlines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sen.parl.gc.ca/portal/images/pubs/fact-sheets/legislatio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0"/>
            <a:ext cx="3752850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4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0020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Legislative Deadlines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048000"/>
            <a:ext cx="6400800" cy="304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1: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Legislation Requests submitted to SPC for fee simple conveyances, easements or long-term leases;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15: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Legislation files must be submitted to SPC electronically and hard copies.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447801"/>
            <a:ext cx="7772400" cy="12192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SAAG Hires &amp; Closings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648075" cy="340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2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SAAG Hires &amp; Closings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28194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18: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Early SAAG hire requests to SPC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18: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2015 Acquisitions will be closed on or before this date.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SPC Board Meeting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4292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2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3716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SPC Board Meeting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2590800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SPC Board Meeting requested for the week of December 15, 2015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19: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Requests for items to be included in December meeting need to be sent to SPC.  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24: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print and electronic files must be received by SPC for December board meeting.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7772400" cy="13716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915400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lvl="2" indent="0"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Property 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Renewal Review and ISO Building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Classifications</a:t>
            </a:r>
          </a:p>
          <a:p>
            <a:pPr marL="0" lvl="2" indent="0">
              <a:buNone/>
            </a:pP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Frederick Trotter</a:t>
            </a:r>
          </a:p>
          <a:p>
            <a:pPr marL="0" indent="0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8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" y="1600200"/>
            <a:ext cx="796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Asset and Portfolio Management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5"/>
          <p:cNvSpPr txBox="1">
            <a:spLocks/>
          </p:cNvSpPr>
          <p:nvPr/>
        </p:nvSpPr>
        <p:spPr bwMode="auto">
          <a:xfrm>
            <a:off x="600075" y="1690688"/>
            <a:ext cx="799941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182563" defTabSz="457200"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 indent="-182563" defTabSz="457200"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 indent="-182563" defTabSz="457200"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 indent="-182563" defTabSz="457200"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 indent="-182563" defTabSz="457200"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indent="-182563" defTabSz="457200"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indent="-182563" defTabSz="457200"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indent="-182563" defTabSz="457200"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indent="-182563" defTabSz="457200"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marL="342900" algn="ctr" eaLnBrk="1" hangingPunct="1">
              <a:spcBef>
                <a:spcPts val="600"/>
              </a:spcBef>
              <a:buClr>
                <a:srgbClr val="F26822"/>
              </a:buClr>
              <a:buSzPct val="115000"/>
              <a:buFont typeface="Wingdings" pitchFamily="2" charset="2"/>
              <a:buNone/>
            </a:pPr>
            <a:endParaRPr lang="en-US" altLang="en-US" sz="32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algn="ctr" eaLnBrk="1" hangingPunct="1">
              <a:spcBef>
                <a:spcPts val="600"/>
              </a:spcBef>
              <a:buClr>
                <a:srgbClr val="F26822"/>
              </a:buClr>
              <a:buSzPct val="115000"/>
              <a:buFont typeface="Wingdings" pitchFamily="2" charset="2"/>
              <a:buNone/>
            </a:pPr>
            <a:r>
              <a:rPr lang="en-US" altLang="en-US" sz="32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SPC </a:t>
            </a:r>
            <a:r>
              <a:rPr lang="en-US" altLang="en-US" sz="32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REMAT</a:t>
            </a:r>
            <a:r>
              <a:rPr lang="en-US" altLang="en-US" sz="32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PROPERTY DISCUSSION</a:t>
            </a:r>
          </a:p>
          <a:p>
            <a:pPr marL="342900" algn="ctr" eaLnBrk="1" hangingPunct="1">
              <a:spcBef>
                <a:spcPts val="600"/>
              </a:spcBef>
              <a:buClr>
                <a:srgbClr val="F26822"/>
              </a:buClr>
              <a:buSzPct val="115000"/>
              <a:buFont typeface="Wingdings" pitchFamily="2" charset="2"/>
              <a:buNone/>
            </a:pPr>
            <a:r>
              <a:rPr lang="en-US" altLang="en-US" sz="32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PROPERTY PROGRAM</a:t>
            </a:r>
          </a:p>
          <a:p>
            <a:pPr marL="342900" algn="ctr" eaLnBrk="1" hangingPunct="1">
              <a:spcBef>
                <a:spcPts val="600"/>
              </a:spcBef>
              <a:buClr>
                <a:srgbClr val="F26822"/>
              </a:buClr>
              <a:buSzPct val="115000"/>
              <a:buFont typeface="Wingdings" pitchFamily="2" charset="2"/>
              <a:buNone/>
            </a:pPr>
            <a:r>
              <a:rPr lang="en-US" altLang="en-US" sz="32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marL="342900" algn="ctr" eaLnBrk="1" hangingPunct="1">
              <a:spcBef>
                <a:spcPts val="600"/>
              </a:spcBef>
              <a:buClr>
                <a:srgbClr val="F26822"/>
              </a:buClr>
              <a:buSzPct val="115000"/>
              <a:buFont typeface="Wingdings" pitchFamily="2" charset="2"/>
              <a:buNone/>
            </a:pPr>
            <a:r>
              <a:rPr lang="en-US" altLang="en-US" sz="32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FREDERICK TROTTER</a:t>
            </a:r>
          </a:p>
          <a:p>
            <a:pPr marL="342900" algn="ctr" eaLnBrk="1" hangingPunct="1">
              <a:spcBef>
                <a:spcPts val="600"/>
              </a:spcBef>
              <a:buClr>
                <a:srgbClr val="F26822"/>
              </a:buClr>
              <a:buSzPct val="115000"/>
              <a:buFont typeface="Wingdings" pitchFamily="2" charset="2"/>
              <a:buNone/>
            </a:pPr>
            <a:endParaRPr lang="en-US" altLang="en-US" sz="3200" dirty="0">
              <a:solidFill>
                <a:srgbClr val="7F7F7F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153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>
                <a:solidFill>
                  <a:schemeClr val="tx1"/>
                </a:solidFill>
              </a:rPr>
              <a:t>FY17</a:t>
            </a:r>
            <a:r>
              <a:rPr lang="en-US" altLang="en-US" sz="3200" dirty="0" smtClean="0">
                <a:solidFill>
                  <a:schemeClr val="tx1"/>
                </a:solidFill>
              </a:rPr>
              <a:t> Renewal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What is COPE Data and why is it important?</a:t>
            </a:r>
          </a:p>
          <a:p>
            <a:pPr>
              <a:defRPr/>
            </a:pPr>
            <a:endParaRPr lang="en-US" sz="25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Determining Replacement Cost </a:t>
            </a:r>
          </a:p>
          <a:p>
            <a:pPr marL="0" indent="0">
              <a:buFontTx/>
              <a:buNone/>
              <a:tabLst>
                <a:tab pos="341313" algn="l"/>
              </a:tabLs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	(square footage calculation x price per sq. ft.)</a:t>
            </a:r>
          </a:p>
          <a:p>
            <a:pPr marL="0" indent="0">
              <a:buFontTx/>
              <a:buNone/>
              <a:defRPr/>
            </a:pPr>
            <a:endParaRPr lang="en-US" sz="25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Building Classifications (ISO)</a:t>
            </a:r>
          </a:p>
          <a:p>
            <a:pPr marL="0" indent="0">
              <a:buFontTx/>
              <a:buNone/>
              <a:tabLst>
                <a:tab pos="341313" algn="l"/>
              </a:tabLs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	Occupancy Type x Building Construction</a:t>
            </a:r>
          </a:p>
          <a:p>
            <a:pPr>
              <a:defRPr/>
            </a:pP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9144000" cy="480060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100" b="1" u="sng" dirty="0" smtClean="0">
                <a:latin typeface="Arial" pitchFamily="34" charset="0"/>
                <a:cs typeface="Arial" pitchFamily="34" charset="0"/>
              </a:rPr>
              <a:t>Agenda</a:t>
            </a:r>
          </a:p>
          <a:p>
            <a:pPr marL="0" indent="0">
              <a:buNone/>
            </a:pP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Welcome- Alisa Pereira, Assistant Director</a:t>
            </a:r>
          </a:p>
          <a:p>
            <a:pPr marL="0" indent="0">
              <a:buNone/>
            </a:pPr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dirty="0">
                <a:latin typeface="Arial" pitchFamily="34" charset="0"/>
                <a:cs typeface="Arial" pitchFamily="34" charset="0"/>
              </a:rPr>
              <a:t>Transaction Management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Remarks</a:t>
            </a:r>
          </a:p>
          <a:p>
            <a:pPr marL="0" indent="0"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State Fire Marshal Office Requirements for State Owned and Occupied 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Spaces- </a:t>
            </a:r>
            <a:r>
              <a:rPr lang="en-US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Jeff 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Mayers</a:t>
            </a:r>
            <a:endParaRPr lang="en-US" sz="26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914400" lvl="2" indent="0">
              <a:buNone/>
            </a:pP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Space Management Remarks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New Space Standards- Alisa Pereira</a:t>
            </a:r>
          </a:p>
          <a:p>
            <a:pPr marL="914400" lvl="2" indent="0">
              <a:buNone/>
            </a:pP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Land 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Acquisition &amp; Disposition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Remarks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Year-End Deadlines</a:t>
            </a:r>
          </a:p>
          <a:p>
            <a:pPr marL="914400" lvl="2" indent="0">
              <a:buNone/>
            </a:pP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Asset and Portfolio</a:t>
            </a:r>
          </a:p>
          <a:p>
            <a:pPr marL="0" indent="0"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Property Renewal Review and ISO Building Classifications- Frederick Trotter</a:t>
            </a:r>
          </a:p>
          <a:p>
            <a:pPr marL="914400" lvl="2" indent="0">
              <a:buNone/>
            </a:pPr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Q &amp; A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u="sng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3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COPE DATA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Construction:  frame, brick, masonry veneer, </a:t>
            </a:r>
            <a:r>
              <a:rPr lang="en-US" dirty="0" smtClean="0">
                <a:solidFill>
                  <a:schemeClr val="tx1"/>
                </a:solidFill>
              </a:rPr>
              <a:t>etc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Occupancy: how is the building being used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Protection: quality of fire protection system, sprinkler system, smoke detectors adequacy of water pressure, water supply in the community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Exposure: risk of loss posed by neighboring property or surrounding area, located in a flood zone, near a lake, dam or coastal.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9142" r="14465" b="14259"/>
          <a:stretch>
            <a:fillRect/>
          </a:stretch>
        </p:blipFill>
        <p:spPr bwMode="auto">
          <a:xfrm>
            <a:off x="996950" y="1246188"/>
            <a:ext cx="67341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452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454900" y="5692775"/>
            <a:ext cx="1689100" cy="482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endParaRPr lang="en-US" altLang="en-US" sz="1400" dirty="0" smtClean="0"/>
          </a:p>
          <a:p>
            <a:pPr algn="ctr" eaLnBrk="1" hangingPunct="1">
              <a:lnSpc>
                <a:spcPct val="80000"/>
              </a:lnSpc>
            </a:pPr>
            <a:r>
              <a:rPr lang="en-US" altLang="en-US" sz="1400" dirty="0" smtClean="0"/>
              <a:t> 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82600" y="4914900"/>
            <a:ext cx="842010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Insurance Service Office (ISO)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Building Classifications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1268" name="Picture 7" descr="C:\Users\clawrenc\AppData\Local\Temp\_TS7732.tmp\_TS5.tmp\DSC013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160588"/>
            <a:ext cx="2935287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C:\Users\clawrenc\AppData\Local\Temp\_TS7732.tmp\_TS6.tmp\DSC012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244600"/>
            <a:ext cx="2789238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C:\Users\clawrenc\Pictures\9 6 2013\DSC058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713163"/>
            <a:ext cx="54594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C:\Users\clawrenc\Pictures\2013-08-23 pics 8 22 2013\pics 8 22 2013 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3778250"/>
            <a:ext cx="29352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3" descr="C:\Users\clawrenc\Pictures\2009 pictures\3-25-2009\DSC004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55913"/>
            <a:ext cx="2670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 descr="C:\Users\clawrenc\Pictures\2009 pictures\5 4 2009\5 4 2009 0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912813"/>
            <a:ext cx="29352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5" descr="C:\Users\clawrenc\Pictures\2009 pictures\5 13 2009\5 13 2009 07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44600"/>
            <a:ext cx="2670175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6376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601663" y="1773238"/>
            <a:ext cx="8126412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Building Construction has been used as part of the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insurance rating factor for over 100 years.  </a:t>
            </a:r>
          </a:p>
          <a:p>
            <a:pPr eaLnBrk="1" hangingPunct="1"/>
            <a:endParaRPr lang="en-US" altLang="en-US" b="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ISO has developed a system of classification for buildings.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This system is made up of six categories:</a:t>
            </a:r>
          </a:p>
          <a:p>
            <a:pPr eaLnBrk="1" hangingPunct="1"/>
            <a:endParaRPr lang="en-US" altLang="en-US" b="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Class 1 – Frame 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Class 2 – Joisted Masonry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Class 3 – Non-combustible 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Class 4 – Masonry Non-combustible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Class 5 – Modified Fire Resistive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Class 6 – Fire Resistive</a:t>
            </a:r>
          </a:p>
          <a:p>
            <a:pPr eaLnBrk="1" hangingPunct="1"/>
            <a:endParaRPr lang="en-US" altLang="en-US" b="0" dirty="0">
              <a:solidFill>
                <a:schemeClr val="tx1"/>
              </a:solidFill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76263" y="1276350"/>
            <a:ext cx="428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1"/>
                </a:solidFill>
              </a:rPr>
              <a:t>ISO Building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39729341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65100" y="1246188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rial Black" pitchFamily="34" charset="0"/>
              </a:rPr>
              <a:t> Frame Construction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81000" y="1997075"/>
            <a:ext cx="52451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Buildings with exterior walls, floors, &amp; roofs of combustible construction; or buildings with exterior walls of non-combustible or slow-burning construction with combustible floors and roofs.</a:t>
            </a:r>
          </a:p>
          <a:p>
            <a:pPr eaLnBrk="1" hangingPunct="1"/>
            <a:endParaRPr lang="en-US" altLang="en-US" b="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Frame buildings generally have roofs, floors, and supports of combustible material; usually wood, and combustible interior walls.</a:t>
            </a:r>
          </a:p>
          <a:p>
            <a:pPr eaLnBrk="1" hangingPunct="1"/>
            <a:endParaRPr lang="en-US" altLang="en-US" b="0" dirty="0">
              <a:solidFill>
                <a:schemeClr val="tx1"/>
              </a:solidFill>
            </a:endParaRPr>
          </a:p>
        </p:txBody>
      </p:sp>
      <p:pic>
        <p:nvPicPr>
          <p:cNvPr id="14340" name="Picture 12" descr="C:\Users\clawrenc\Pictures\2013-08-23 pics 8 22 2013\pics 8 22 2013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89088"/>
            <a:ext cx="32591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E:\PHOTOS\DIVISION 06\WOOD FRAMING\Framing\Two Story Platform Fr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62350"/>
            <a:ext cx="3259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4344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685800" y="1185863"/>
            <a:ext cx="803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FRAME CONSTRUCTION </a:t>
            </a:r>
            <a:r>
              <a:rPr lang="en-US" altLang="en-US" b="0" dirty="0">
                <a:solidFill>
                  <a:schemeClr val="tx1"/>
                </a:solidFill>
              </a:rPr>
              <a:t>–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b="0" dirty="0">
                <a:solidFill>
                  <a:schemeClr val="tx1"/>
                </a:solidFill>
              </a:rPr>
              <a:t>Exterior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b="0" dirty="0">
                <a:solidFill>
                  <a:schemeClr val="tx1"/>
                </a:solidFill>
              </a:rPr>
              <a:t>coatings do not change the construction class (for example:  brick veneer, metal clad).</a:t>
            </a:r>
          </a:p>
        </p:txBody>
      </p:sp>
      <p:pic>
        <p:nvPicPr>
          <p:cNvPr id="15363" name="Picture 2" descr="C:\Users\clawrenc\Pictures\12 18 2013\DSC05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13000"/>
            <a:ext cx="406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ounded Rectangular Callout 2"/>
          <p:cNvSpPr>
            <a:spLocks noChangeArrowheads="1"/>
          </p:cNvSpPr>
          <p:nvPr/>
        </p:nvSpPr>
        <p:spPr bwMode="auto">
          <a:xfrm>
            <a:off x="5511800" y="2120900"/>
            <a:ext cx="3492500" cy="2146300"/>
          </a:xfrm>
          <a:prstGeom prst="wedgeRoundRectCallout">
            <a:avLst>
              <a:gd name="adj1" fmla="val -89148"/>
              <a:gd name="adj2" fmla="val 15514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Building is being held up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by 2” x 4” wood studs,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wood roof and wood floors.</a:t>
            </a:r>
          </a:p>
          <a:p>
            <a:pPr eaLnBrk="1" hangingPunct="1"/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Brick Veneer is a siding that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does not provide any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structural support.</a:t>
            </a:r>
          </a:p>
        </p:txBody>
      </p:sp>
      <p:pic>
        <p:nvPicPr>
          <p:cNvPr id="15365" name="Picture 3" descr="C:\Users\clawrenc\Pictures\12 18 2013\DSC059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4386263"/>
            <a:ext cx="35306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ounded Rectangular Callout 3"/>
          <p:cNvSpPr>
            <a:spLocks noChangeArrowheads="1"/>
          </p:cNvSpPr>
          <p:nvPr/>
        </p:nvSpPr>
        <p:spPr bwMode="auto">
          <a:xfrm>
            <a:off x="990600" y="4914900"/>
            <a:ext cx="3022600" cy="1460500"/>
          </a:xfrm>
          <a:prstGeom prst="wedgeRoundRectCallout">
            <a:avLst>
              <a:gd name="adj1" fmla="val 134153"/>
              <a:gd name="adj2" fmla="val -19866"/>
              <a:gd name="adj3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Building being held up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by wood frame. 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Metal siding does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provide structural support. </a:t>
            </a:r>
          </a:p>
        </p:txBody>
      </p:sp>
    </p:spTree>
    <p:extLst>
      <p:ext uri="{BB962C8B-B14F-4D97-AF65-F5344CB8AC3E}">
        <p14:creationId xmlns:p14="http://schemas.microsoft.com/office/powerpoint/2010/main" val="397285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55600" y="1739900"/>
            <a:ext cx="4192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chemeClr val="tx1"/>
                </a:solidFill>
                <a:latin typeface="Arial Black" pitchFamily="34" charset="0"/>
              </a:rPr>
              <a:t>Joisted Masonry</a:t>
            </a: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355600" y="2940050"/>
            <a:ext cx="5054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Buildings with exterior walls of masonry or fire-resistive material</a:t>
            </a:r>
          </a:p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(e.g.:  adobe, brick, concrete, gypsum block, hollow concrete block, stone, tile, or similar materials) rated for not less than 1 hour and with combustible floors and roofs.</a:t>
            </a:r>
          </a:p>
        </p:txBody>
      </p:sp>
      <p:pic>
        <p:nvPicPr>
          <p:cNvPr id="16388" name="Picture 3" descr="C:\Users\clawrenc\Pictures\12 18 2013\DSC05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35150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6901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69875" y="1212850"/>
            <a:ext cx="3978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chemeClr val="tx1"/>
                </a:solidFill>
                <a:latin typeface="Arial Black" pitchFamily="34" charset="0"/>
              </a:rPr>
              <a:t>Joisted Masonry</a:t>
            </a:r>
          </a:p>
        </p:txBody>
      </p:sp>
      <p:pic>
        <p:nvPicPr>
          <p:cNvPr id="17411" name="Picture 2" descr="C:\Users\clawrenc\Pictures\12 18 2013\DSC05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174750"/>
            <a:ext cx="37052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987800"/>
            <a:ext cx="32258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ular Callout 4"/>
          <p:cNvSpPr>
            <a:spLocks noChangeArrowheads="1"/>
          </p:cNvSpPr>
          <p:nvPr/>
        </p:nvSpPr>
        <p:spPr bwMode="auto">
          <a:xfrm>
            <a:off x="1073150" y="3160713"/>
            <a:ext cx="2914650" cy="612775"/>
          </a:xfrm>
          <a:prstGeom prst="wedgeRectCallout">
            <a:avLst>
              <a:gd name="adj1" fmla="val 161412"/>
              <a:gd name="adj2" fmla="val -219472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Wood joisted floors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supported by masonry walls</a:t>
            </a:r>
          </a:p>
        </p:txBody>
      </p:sp>
      <p:sp>
        <p:nvSpPr>
          <p:cNvPr id="17414" name="Rectangular Callout 9"/>
          <p:cNvSpPr>
            <a:spLocks noChangeArrowheads="1"/>
          </p:cNvSpPr>
          <p:nvPr/>
        </p:nvSpPr>
        <p:spPr bwMode="auto">
          <a:xfrm>
            <a:off x="801688" y="4864100"/>
            <a:ext cx="2914650" cy="796925"/>
          </a:xfrm>
          <a:prstGeom prst="wedgeRectCallout">
            <a:avLst>
              <a:gd name="adj1" fmla="val 145398"/>
              <a:gd name="adj2" fmla="val -65944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Wood joisted roof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supported by masonry </a:t>
            </a:r>
          </a:p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(cinder block) walls</a:t>
            </a:r>
          </a:p>
        </p:txBody>
      </p:sp>
    </p:spTree>
    <p:extLst>
      <p:ext uri="{BB962C8B-B14F-4D97-AF65-F5344CB8AC3E}">
        <p14:creationId xmlns:p14="http://schemas.microsoft.com/office/powerpoint/2010/main" val="34075176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0" y="1497013"/>
            <a:ext cx="3910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Arial Black" pitchFamily="34" charset="0"/>
              </a:rPr>
              <a:t>Non-Combustible</a:t>
            </a:r>
            <a:endParaRPr lang="en-US" altLang="en-US" b="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85775" y="2028825"/>
            <a:ext cx="79089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FontTx/>
              <a:buChar char="•"/>
            </a:pPr>
            <a:r>
              <a:rPr lang="en-US" altLang="en-US" b="0" dirty="0">
                <a:solidFill>
                  <a:schemeClr val="tx1"/>
                </a:solidFill>
              </a:rPr>
              <a:t>Buildings with exterior walls, floors, and roofs of noncombustible or slow-burning materials;</a:t>
            </a:r>
          </a:p>
          <a:p>
            <a:pPr marL="342900" indent="-342900" eaLnBrk="1" hangingPunct="1">
              <a:buFontTx/>
              <a:buChar char="•"/>
            </a:pPr>
            <a:r>
              <a:rPr lang="en-US" altLang="en-US" b="0" dirty="0">
                <a:solidFill>
                  <a:schemeClr val="tx1"/>
                </a:solidFill>
              </a:rPr>
              <a:t>Building supports of non-combustible or slow-burning materials; </a:t>
            </a:r>
          </a:p>
          <a:p>
            <a:pPr marL="342900" indent="-342900" eaLnBrk="1" hangingPunct="1">
              <a:buFontTx/>
              <a:buChar char="•"/>
            </a:pPr>
            <a:r>
              <a:rPr lang="en-US" altLang="en-US" b="0" dirty="0">
                <a:solidFill>
                  <a:schemeClr val="tx1"/>
                </a:solidFill>
              </a:rPr>
              <a:t>Non-combustible or slow-burning roof decks on non-combustible or slow-burning supports regardless of the type of insulation on the roof surface. 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4894263"/>
            <a:ext cx="31115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3" descr="C:\Users\clawrenc\Pictures\2009 pictures\3-25-2009\DSC004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935038"/>
            <a:ext cx="501015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4767263"/>
            <a:ext cx="249396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8337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774700" y="1550988"/>
            <a:ext cx="3435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Arial Black" pitchFamily="34" charset="0"/>
              </a:rPr>
              <a:t>Non-Combustible</a:t>
            </a:r>
            <a:endParaRPr lang="en-US" altLang="en-US" b="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320800"/>
            <a:ext cx="41783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84600"/>
            <a:ext cx="40005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ular Callout 4"/>
          <p:cNvSpPr>
            <a:spLocks noChangeArrowheads="1"/>
          </p:cNvSpPr>
          <p:nvPr/>
        </p:nvSpPr>
        <p:spPr bwMode="auto">
          <a:xfrm>
            <a:off x="1193800" y="2362200"/>
            <a:ext cx="2597150" cy="1041400"/>
          </a:xfrm>
          <a:prstGeom prst="wedgeRectCallout">
            <a:avLst>
              <a:gd name="adj1" fmla="val 119051"/>
              <a:gd name="adj2" fmla="val -40528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Building roof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supported by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metal trusses.</a:t>
            </a:r>
          </a:p>
        </p:txBody>
      </p:sp>
      <p:sp>
        <p:nvSpPr>
          <p:cNvPr id="19462" name="Rectangular Callout 5"/>
          <p:cNvSpPr>
            <a:spLocks noChangeArrowheads="1"/>
          </p:cNvSpPr>
          <p:nvPr/>
        </p:nvSpPr>
        <p:spPr bwMode="auto">
          <a:xfrm>
            <a:off x="5727700" y="4813300"/>
            <a:ext cx="2819400" cy="1422400"/>
          </a:xfrm>
          <a:prstGeom prst="wedgeRectCallout">
            <a:avLst>
              <a:gd name="adj1" fmla="val -162685"/>
              <a:gd name="adj2" fmla="val -4644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Building Class does not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change because of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exterior covering.</a:t>
            </a:r>
          </a:p>
        </p:txBody>
      </p:sp>
    </p:spTree>
    <p:extLst>
      <p:ext uri="{BB962C8B-B14F-4D97-AF65-F5344CB8AC3E}">
        <p14:creationId xmlns:p14="http://schemas.microsoft.com/office/powerpoint/2010/main" val="40757183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8991600" cy="1295400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State 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Fire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Marshal’s 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Office Requirements for State Owned </a:t>
            </a:r>
            <a:endParaRPr lang="en-US" sz="1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lvl="2" indent="0">
              <a:buNone/>
            </a:pP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and Occupied Spaces</a:t>
            </a:r>
          </a:p>
          <a:p>
            <a:pPr marL="0" lvl="2" indent="0">
              <a:buNone/>
            </a:pP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-Jeff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Mayers</a:t>
            </a:r>
            <a:endParaRPr lang="en-US" sz="1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700" y="1600200"/>
            <a:ext cx="811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Transaction Management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304800" y="4000500"/>
            <a:ext cx="8509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Clr>
                <a:srgbClr val="009900"/>
              </a:buClr>
              <a:buFontTx/>
              <a:buChar char="•"/>
            </a:pPr>
            <a:r>
              <a:rPr lang="en-US" altLang="en-US" sz="2000" b="0" dirty="0">
                <a:solidFill>
                  <a:schemeClr val="tx1"/>
                </a:solidFill>
              </a:rPr>
              <a:t>Buildings with exterior walls of masonry — not less than four inches thick; or </a:t>
            </a:r>
          </a:p>
          <a:p>
            <a:pPr marL="342900" indent="-342900" eaLnBrk="1" hangingPunct="1">
              <a:buClr>
                <a:srgbClr val="009900"/>
              </a:buClr>
              <a:buFontTx/>
              <a:buChar char="•"/>
            </a:pPr>
            <a:r>
              <a:rPr lang="en-US" altLang="en-US" sz="2000" b="0" dirty="0">
                <a:solidFill>
                  <a:schemeClr val="tx1"/>
                </a:solidFill>
              </a:rPr>
              <a:t>Buildings with exterior walls of fire-resistive construction — with a rating of not less than one hour, and </a:t>
            </a:r>
          </a:p>
          <a:p>
            <a:pPr marL="342900" indent="-342900" eaLnBrk="1" hangingPunct="1">
              <a:buClr>
                <a:srgbClr val="009900"/>
              </a:buClr>
              <a:buFontTx/>
              <a:buChar char="•"/>
            </a:pPr>
            <a:r>
              <a:rPr lang="en-US" altLang="en-US" sz="2000" b="0" dirty="0">
                <a:solidFill>
                  <a:schemeClr val="tx1"/>
                </a:solidFill>
              </a:rPr>
              <a:t>Non-combustible or slow-burning floors and roofs — regardless of the type of insulation on the roof surface. 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152400" y="2439988"/>
            <a:ext cx="431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Masonry Non-Combustible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036638"/>
            <a:ext cx="42100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3492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569913" y="1674813"/>
            <a:ext cx="4098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1"/>
                </a:solidFill>
              </a:rPr>
              <a:t>Masonry Non-Combustible</a:t>
            </a: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905000"/>
            <a:ext cx="35433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7"/>
          <p:cNvSpPr/>
          <p:nvPr/>
        </p:nvSpPr>
        <p:spPr bwMode="auto">
          <a:xfrm>
            <a:off x="569913" y="3225800"/>
            <a:ext cx="3162300" cy="1511300"/>
          </a:xfrm>
          <a:prstGeom prst="wedgeRectCallout">
            <a:avLst>
              <a:gd name="adj1" fmla="val 135109"/>
              <a:gd name="adj2" fmla="val -9313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chemeClr val="tx1"/>
                </a:solidFill>
                <a:latin typeface="Arial" charset="0"/>
              </a:rPr>
              <a:t>Metal roof support and </a:t>
            </a:r>
          </a:p>
          <a:p>
            <a:pPr algn="ctr" eaLnBrk="1" hangingPunct="1">
              <a:defRPr/>
            </a:pPr>
            <a:r>
              <a:rPr lang="en-US" sz="1800" b="1" dirty="0">
                <a:solidFill>
                  <a:schemeClr val="tx1"/>
                </a:solidFill>
                <a:latin typeface="Arial" charset="0"/>
              </a:rPr>
              <a:t>metal roof in this case, </a:t>
            </a:r>
            <a:endParaRPr lang="en-US" b="1" dirty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800" b="1" dirty="0">
                <a:solidFill>
                  <a:schemeClr val="tx1"/>
                </a:solidFill>
                <a:latin typeface="Arial" charset="0"/>
              </a:rPr>
              <a:t>with masonry walls.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1762125" y="5353050"/>
            <a:ext cx="2808288" cy="828675"/>
          </a:xfrm>
          <a:prstGeom prst="wedgeRectCallout">
            <a:avLst>
              <a:gd name="adj1" fmla="val 145448"/>
              <a:gd name="adj2" fmla="val -11220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chemeClr val="tx1"/>
                </a:solidFill>
                <a:latin typeface="Arial" charset="0"/>
              </a:rPr>
              <a:t>Masonry walls.</a:t>
            </a:r>
          </a:p>
        </p:txBody>
      </p:sp>
    </p:spTree>
    <p:extLst>
      <p:ext uri="{BB962C8B-B14F-4D97-AF65-F5344CB8AC3E}">
        <p14:creationId xmlns:p14="http://schemas.microsoft.com/office/powerpoint/2010/main" val="20167651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61950" y="1717675"/>
            <a:ext cx="59531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FontTx/>
              <a:buChar char="•"/>
            </a:pPr>
            <a:r>
              <a:rPr lang="en-US" altLang="en-US" b="0" dirty="0">
                <a:solidFill>
                  <a:schemeClr val="tx1"/>
                </a:solidFill>
              </a:rPr>
              <a:t>Buildings with exterior walls, floors, and roofs of masonry materials between four and eight inches thick; or  </a:t>
            </a:r>
          </a:p>
          <a:p>
            <a:pPr marL="342900" indent="-342900" eaLnBrk="1" hangingPunct="1">
              <a:buFontTx/>
              <a:buChar char="•"/>
            </a:pPr>
            <a:r>
              <a:rPr lang="en-US" altLang="en-US" b="0" dirty="0">
                <a:solidFill>
                  <a:schemeClr val="tx1"/>
                </a:solidFill>
              </a:rPr>
              <a:t>Fire-resistive materials with a fire-resistance rating less than two hours but not less than one hour.  </a:t>
            </a:r>
          </a:p>
          <a:p>
            <a:pPr marL="342900" indent="-342900" eaLnBrk="1" hangingPunct="1"/>
            <a:r>
              <a:rPr lang="en-US" altLang="en-US" b="0" dirty="0">
                <a:solidFill>
                  <a:schemeClr val="tx1"/>
                </a:solidFill>
              </a:rPr>
              <a:t>The exterior bearing walls and load-bearing portions of the exterior walls must be of non-combustible materials or of masonry, but exterior nonbearing walls and wall panels may be slow-burning, combustible, or with no fire-resistance rating.</a:t>
            </a:r>
            <a:r>
              <a:rPr lang="en-US" altLang="en-US" b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41300" y="1244600"/>
            <a:ext cx="41195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Arial Black" pitchFamily="34" charset="0"/>
              </a:rPr>
              <a:t> Modified Fire Resistive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474788"/>
            <a:ext cx="26733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971925"/>
            <a:ext cx="27717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1995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292100" y="1400175"/>
            <a:ext cx="4017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Arial Black" pitchFamily="34" charset="0"/>
              </a:rPr>
              <a:t>Modified Fire Resistive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332038"/>
            <a:ext cx="43592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ular Callout 4"/>
          <p:cNvSpPr>
            <a:spLocks noChangeArrowheads="1"/>
          </p:cNvSpPr>
          <p:nvPr/>
        </p:nvSpPr>
        <p:spPr bwMode="auto">
          <a:xfrm>
            <a:off x="814388" y="3078163"/>
            <a:ext cx="2597150" cy="1847850"/>
          </a:xfrm>
          <a:prstGeom prst="wedgeRectCallout">
            <a:avLst>
              <a:gd name="adj1" fmla="val 175514"/>
              <a:gd name="adj2" fmla="val -24185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Building is supported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by steel frame.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To get Modified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Fire Resistive class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metal frame must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be protected.</a:t>
            </a:r>
          </a:p>
        </p:txBody>
      </p:sp>
    </p:spTree>
    <p:extLst>
      <p:ext uri="{BB962C8B-B14F-4D97-AF65-F5344CB8AC3E}">
        <p14:creationId xmlns:p14="http://schemas.microsoft.com/office/powerpoint/2010/main" val="20377836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292100" y="1400175"/>
            <a:ext cx="4017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0" dirty="0">
                <a:solidFill>
                  <a:schemeClr val="tx1"/>
                </a:solidFill>
                <a:latin typeface="Arial Black" pitchFamily="34" charset="0"/>
              </a:rPr>
              <a:t>Modified Fire Resistive</a:t>
            </a: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681413"/>
            <a:ext cx="397033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ular Callout 4"/>
          <p:cNvSpPr>
            <a:spLocks noChangeArrowheads="1"/>
          </p:cNvSpPr>
          <p:nvPr/>
        </p:nvSpPr>
        <p:spPr bwMode="auto">
          <a:xfrm>
            <a:off x="814388" y="4233863"/>
            <a:ext cx="2597150" cy="1847850"/>
          </a:xfrm>
          <a:prstGeom prst="wedgeRectCallout">
            <a:avLst>
              <a:gd name="adj1" fmla="val 159014"/>
              <a:gd name="adj2" fmla="val -2310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Building has a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metal frame roof.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The wood trim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does not provide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structural support.</a:t>
            </a:r>
          </a:p>
        </p:txBody>
      </p:sp>
      <p:pic>
        <p:nvPicPr>
          <p:cNvPr id="2458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292225"/>
            <a:ext cx="323532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ular Callout 4"/>
          <p:cNvSpPr>
            <a:spLocks noChangeArrowheads="1"/>
          </p:cNvSpPr>
          <p:nvPr/>
        </p:nvSpPr>
        <p:spPr bwMode="auto">
          <a:xfrm>
            <a:off x="736600" y="2133600"/>
            <a:ext cx="2955925" cy="1847850"/>
          </a:xfrm>
          <a:prstGeom prst="wedgeRectCallout">
            <a:avLst>
              <a:gd name="adj1" fmla="val 175759"/>
              <a:gd name="adj2" fmla="val -34458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Building is supported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by steel frame.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Walls will be covered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with brick veneer.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This will not change the 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</a:rPr>
              <a:t>building classification. </a:t>
            </a:r>
          </a:p>
        </p:txBody>
      </p:sp>
    </p:spTree>
    <p:extLst>
      <p:ext uri="{BB962C8B-B14F-4D97-AF65-F5344CB8AC3E}">
        <p14:creationId xmlns:p14="http://schemas.microsoft.com/office/powerpoint/2010/main" val="11244587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520700" y="2044700"/>
            <a:ext cx="4851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Walls </a:t>
            </a:r>
          </a:p>
          <a:p>
            <a:pPr eaLnBrk="1" hangingPunct="1">
              <a:buClr>
                <a:srgbClr val="009900"/>
              </a:buClr>
              <a:buFontTx/>
              <a:buChar char="•"/>
            </a:pPr>
            <a:r>
              <a:rPr lang="en-US" altLang="en-US" sz="2000" b="0" dirty="0">
                <a:solidFill>
                  <a:schemeClr val="tx1"/>
                </a:solidFill>
              </a:rPr>
              <a:t>Solid masonry, including reinforced concrete not less than four inches thick;</a:t>
            </a:r>
          </a:p>
          <a:p>
            <a:pPr eaLnBrk="1" hangingPunct="1">
              <a:buClr>
                <a:srgbClr val="009900"/>
              </a:buClr>
              <a:buFontTx/>
              <a:buChar char="•"/>
            </a:pPr>
            <a:r>
              <a:rPr lang="en-US" altLang="en-US" sz="2000" b="0" dirty="0">
                <a:solidFill>
                  <a:schemeClr val="tx1"/>
                </a:solidFill>
              </a:rPr>
              <a:t>Hollow masonry not less than 12 inches thick;</a:t>
            </a:r>
          </a:p>
          <a:p>
            <a:pPr eaLnBrk="1" hangingPunct="1">
              <a:buClr>
                <a:srgbClr val="009900"/>
              </a:buClr>
              <a:buFontTx/>
              <a:buChar char="•"/>
            </a:pPr>
            <a:r>
              <a:rPr lang="en-US" altLang="en-US" sz="2000" b="0" dirty="0">
                <a:solidFill>
                  <a:schemeClr val="tx1"/>
                </a:solidFill>
              </a:rPr>
              <a:t>Hollow masonry less than 12 inches thick, but not less than eight inches thick with a listed fire-resistance rating of not less than two hours.</a:t>
            </a:r>
            <a:endParaRPr lang="en-US" altLang="en-US" sz="2000" b="0" dirty="0">
              <a:solidFill>
                <a:schemeClr val="bg1"/>
              </a:solidFill>
            </a:endParaRPr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419100" y="1379538"/>
            <a:ext cx="2673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Arial Black" pitchFamily="34" charset="0"/>
              </a:rPr>
              <a:t>Fire Resistive</a:t>
            </a: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3898900"/>
            <a:ext cx="36226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ular Callout 4"/>
          <p:cNvSpPr>
            <a:spLocks noChangeArrowheads="1"/>
          </p:cNvSpPr>
          <p:nvPr/>
        </p:nvSpPr>
        <p:spPr bwMode="auto">
          <a:xfrm>
            <a:off x="1852613" y="5622925"/>
            <a:ext cx="2914650" cy="612775"/>
          </a:xfrm>
          <a:prstGeom prst="wedgeRectCallout">
            <a:avLst>
              <a:gd name="adj1" fmla="val 90269"/>
              <a:gd name="adj2" fmla="val -195542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Masonry supports</a:t>
            </a: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403350"/>
            <a:ext cx="35242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ular Callout 4"/>
          <p:cNvSpPr>
            <a:spLocks noChangeArrowheads="1"/>
          </p:cNvSpPr>
          <p:nvPr/>
        </p:nvSpPr>
        <p:spPr bwMode="auto">
          <a:xfrm>
            <a:off x="6927850" y="728663"/>
            <a:ext cx="1992313" cy="612775"/>
          </a:xfrm>
          <a:prstGeom prst="wedgeRectCallout">
            <a:avLst>
              <a:gd name="adj1" fmla="val -76644"/>
              <a:gd name="adj2" fmla="val 153588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Masonry supports</a:t>
            </a:r>
          </a:p>
        </p:txBody>
      </p:sp>
    </p:spTree>
    <p:extLst>
      <p:ext uri="{BB962C8B-B14F-4D97-AF65-F5344CB8AC3E}">
        <p14:creationId xmlns:p14="http://schemas.microsoft.com/office/powerpoint/2010/main" val="25301006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1379538"/>
            <a:ext cx="32575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330200" y="1711325"/>
            <a:ext cx="50530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dirty="0">
                <a:solidFill>
                  <a:schemeClr val="tx1"/>
                </a:solidFill>
              </a:rPr>
              <a:t>The exterior bearing walls and load-bearing portions of exterior walls must be of non-combustible materials or of masonry; but exterior nonbearing walls and wall panels may be slow burning, combustible, or with no fire-resistance rating. </a:t>
            </a:r>
          </a:p>
          <a:p>
            <a:pPr algn="ctr" eaLnBrk="1" hangingPunct="1"/>
            <a:r>
              <a:rPr lang="en-US" altLang="en-US" b="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330200" y="1249363"/>
            <a:ext cx="383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96D6B"/>
                </a:solidFill>
                <a:latin typeface="Arial" pitchFamily="34" charset="0"/>
              </a:defRPr>
            </a:lvl1pPr>
            <a:lvl2pPr>
              <a:defRPr sz="2300">
                <a:solidFill>
                  <a:srgbClr val="796D6B"/>
                </a:solidFill>
                <a:latin typeface="Arial" pitchFamily="34" charset="0"/>
              </a:defRPr>
            </a:lvl2pPr>
            <a:lvl3pPr>
              <a:defRPr sz="2200">
                <a:solidFill>
                  <a:srgbClr val="796D6B"/>
                </a:solidFill>
                <a:latin typeface="Arial" pitchFamily="34" charset="0"/>
              </a:defRPr>
            </a:lvl3pPr>
            <a:lvl4pPr>
              <a:defRPr sz="2700">
                <a:solidFill>
                  <a:srgbClr val="A19795"/>
                </a:solidFill>
                <a:latin typeface="Arial" pitchFamily="34" charset="0"/>
              </a:defRPr>
            </a:lvl4pPr>
            <a:lvl5pPr>
              <a:defRPr sz="2700">
                <a:solidFill>
                  <a:srgbClr val="A19795"/>
                </a:solidFill>
                <a:latin typeface="Arial" pitchFamily="34" charset="0"/>
              </a:defRPr>
            </a:lvl5pPr>
            <a:lvl6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6pPr>
            <a:lvl7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7pPr>
            <a:lvl8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8pPr>
            <a:lvl9pPr eaLnBrk="0" hangingPunct="0">
              <a:defRPr sz="2700">
                <a:solidFill>
                  <a:srgbClr val="A19795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Arial Black" pitchFamily="34" charset="0"/>
              </a:rPr>
              <a:t>Fire Resistive (cont’d)</a:t>
            </a: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3752850"/>
            <a:ext cx="390842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3943350"/>
            <a:ext cx="390683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146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1350963"/>
            <a:ext cx="4084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dirty="0">
                <a:solidFill>
                  <a:schemeClr val="tx1"/>
                </a:solidFill>
              </a:rPr>
              <a:t>Contact Information</a:t>
            </a:r>
            <a:endParaRPr lang="en-US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69950" y="1752600"/>
            <a:ext cx="6723063" cy="45878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400" b="1">
                <a:solidFill>
                  <a:srgbClr val="796D6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Arial" panose="020B0604020202020204" pitchFamily="34" charset="0"/>
              <a:buChar char="▪"/>
              <a:defRPr sz="2300">
                <a:solidFill>
                  <a:srgbClr val="796D6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200">
                <a:solidFill>
                  <a:srgbClr val="796D6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00">
                <a:solidFill>
                  <a:srgbClr val="A1979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rgbClr val="A19795"/>
                </a:solidFill>
                <a:latin typeface="+mn-lt"/>
              </a:defRPr>
            </a:lvl9pPr>
          </a:lstStyle>
          <a:p>
            <a:pPr lvl="2" eaLnBrk="1" hangingPunct="1">
              <a:defRPr/>
            </a:pPr>
            <a:r>
              <a:rPr lang="en-US" altLang="en-US" sz="1400" b="1" kern="0" dirty="0" smtClean="0">
                <a:solidFill>
                  <a:schemeClr val="tx1"/>
                </a:solidFill>
              </a:rPr>
              <a:t>Wade Damron, Director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solidFill>
                  <a:srgbClr val="33CC33"/>
                </a:solidFill>
                <a:hlinkClick r:id="rId2"/>
              </a:rPr>
              <a:t>Wade Damron@doas.ga.gov</a:t>
            </a:r>
            <a:r>
              <a:rPr lang="en-US" altLang="en-US" sz="1400" b="1" kern="0" dirty="0" smtClean="0">
                <a:solidFill>
                  <a:srgbClr val="33CC33"/>
                </a:solidFill>
              </a:rPr>
              <a:t>,</a:t>
            </a:r>
            <a:r>
              <a:rPr lang="en-US" altLang="en-US" sz="1400" kern="0" dirty="0" smtClean="0">
                <a:solidFill>
                  <a:srgbClr val="33CC33"/>
                </a:solidFill>
              </a:rPr>
              <a:t> </a:t>
            </a:r>
            <a:r>
              <a:rPr lang="en-US" altLang="en-US" sz="1400" b="1" kern="0" dirty="0" smtClean="0">
                <a:solidFill>
                  <a:schemeClr val="tx1"/>
                </a:solidFill>
              </a:rPr>
              <a:t>404-463-7982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solidFill>
                  <a:schemeClr val="tx1"/>
                </a:solidFill>
              </a:rPr>
              <a:t>Frederick Trotter,  Property Program Officer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hlinkClick r:id="rId3"/>
              </a:rPr>
              <a:t>Frederick.Trotter@doas.ga.gov</a:t>
            </a:r>
            <a:r>
              <a:rPr lang="en-US" altLang="en-US" sz="1400" b="1" kern="0" dirty="0" smtClean="0"/>
              <a:t>, </a:t>
            </a:r>
            <a:r>
              <a:rPr lang="en-US" altLang="en-US" sz="1400" b="1" kern="0" dirty="0" smtClean="0">
                <a:solidFill>
                  <a:schemeClr val="tx1"/>
                </a:solidFill>
              </a:rPr>
              <a:t>404-463-2143</a:t>
            </a:r>
            <a:endParaRPr lang="en-US" altLang="en-US" sz="1400" kern="0" dirty="0" smtClean="0">
              <a:solidFill>
                <a:schemeClr val="tx1"/>
              </a:solidFill>
            </a:endParaRPr>
          </a:p>
          <a:p>
            <a:pPr lvl="2" eaLnBrk="1" hangingPunct="1">
              <a:defRPr/>
            </a:pPr>
            <a:r>
              <a:rPr lang="en-US" altLang="en-US" sz="1400" b="1" kern="0" dirty="0" smtClean="0">
                <a:solidFill>
                  <a:schemeClr val="tx1"/>
                </a:solidFill>
              </a:rPr>
              <a:t>Martha Williams, WC Program Officer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hlinkClick r:id="rId4"/>
              </a:rPr>
              <a:t>Martha.Williams@doas.ga.gov</a:t>
            </a:r>
            <a:r>
              <a:rPr lang="en-US" altLang="en-US" sz="1400" b="1" kern="0" dirty="0" smtClean="0"/>
              <a:t>,  </a:t>
            </a:r>
            <a:r>
              <a:rPr lang="en-US" altLang="en-US" sz="1400" b="1" kern="0" dirty="0" smtClean="0">
                <a:solidFill>
                  <a:schemeClr val="tx1"/>
                </a:solidFill>
              </a:rPr>
              <a:t>404-463-1499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solidFill>
                  <a:schemeClr val="tx1"/>
                </a:solidFill>
              </a:rPr>
              <a:t>Mark McKinney, Liability Program Officer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hlinkClick r:id="rId5"/>
              </a:rPr>
              <a:t>Mark.McKinney@doas.ga.gov</a:t>
            </a:r>
            <a:r>
              <a:rPr lang="en-US" altLang="en-US" sz="1400" b="1" kern="0" dirty="0" smtClean="0"/>
              <a:t>, </a:t>
            </a:r>
            <a:r>
              <a:rPr lang="en-US" altLang="en-US" sz="1400" b="1" kern="0" dirty="0" smtClean="0">
                <a:solidFill>
                  <a:schemeClr val="tx1"/>
                </a:solidFill>
              </a:rPr>
              <a:t>404-656-4817</a:t>
            </a:r>
            <a:endParaRPr lang="en-US" altLang="en-US" sz="1400" kern="0" dirty="0" smtClean="0">
              <a:solidFill>
                <a:schemeClr val="tx1"/>
              </a:solidFill>
            </a:endParaRPr>
          </a:p>
          <a:p>
            <a:pPr lvl="2" eaLnBrk="1" hangingPunct="1">
              <a:defRPr/>
            </a:pPr>
            <a:r>
              <a:rPr lang="en-US" altLang="en-US" sz="1400" b="1" kern="0" dirty="0" smtClean="0">
                <a:solidFill>
                  <a:schemeClr val="tx1"/>
                </a:solidFill>
              </a:rPr>
              <a:t>C.G. Lawrence,  Safety and Loss Control Officer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hlinkClick r:id="rId6"/>
              </a:rPr>
              <a:t>Charles.Lawrence@doas.ga.gov</a:t>
            </a:r>
            <a:r>
              <a:rPr lang="en-US" altLang="en-US" sz="1400" b="1" kern="0" dirty="0" smtClean="0"/>
              <a:t>,  </a:t>
            </a:r>
            <a:r>
              <a:rPr lang="en-US" altLang="en-US" sz="1400" b="1" kern="0" dirty="0" smtClean="0">
                <a:solidFill>
                  <a:schemeClr val="tx1"/>
                </a:solidFill>
              </a:rPr>
              <a:t>404-657-4457</a:t>
            </a:r>
          </a:p>
          <a:p>
            <a:pPr lvl="2" eaLnBrk="1" hangingPunct="1">
              <a:defRPr/>
            </a:pPr>
            <a:r>
              <a:rPr lang="en-US" altLang="en-US" sz="1400" b="1" kern="0" dirty="0" smtClean="0">
                <a:solidFill>
                  <a:schemeClr val="tx1"/>
                </a:solidFill>
              </a:rPr>
              <a:t>Hiram Lagroon,  Safety and Loss Control Officer</a:t>
            </a:r>
          </a:p>
          <a:p>
            <a:pPr lvl="2">
              <a:defRPr/>
            </a:pPr>
            <a:r>
              <a:rPr lang="en-US" altLang="en-US" sz="1400" b="1" kern="0" dirty="0" smtClean="0">
                <a:hlinkClick r:id="rId6"/>
              </a:rPr>
              <a:t>Hiram. Lagroon@doas.ga.gov</a:t>
            </a:r>
            <a:r>
              <a:rPr lang="en-US" altLang="en-US" sz="1400" b="1" kern="0" dirty="0" smtClean="0"/>
              <a:t>, -</a:t>
            </a:r>
            <a:r>
              <a:rPr lang="en-US" altLang="en-US" sz="1400" b="1" kern="0" dirty="0" smtClean="0">
                <a:solidFill>
                  <a:schemeClr val="tx1"/>
                </a:solidFill>
              </a:rPr>
              <a:t>404-6536309</a:t>
            </a:r>
          </a:p>
          <a:p>
            <a:pPr lvl="2" eaLnBrk="1" hangingPunct="1">
              <a:defRPr/>
            </a:pPr>
            <a:r>
              <a:rPr lang="en-US" altLang="en-US" sz="1600" kern="0" dirty="0" smtClean="0">
                <a:solidFill>
                  <a:schemeClr val="tx1"/>
                </a:solidFill>
              </a:rPr>
              <a:t>Risk Management Services</a:t>
            </a:r>
            <a:br>
              <a:rPr lang="en-US" altLang="en-US" sz="1600" kern="0" dirty="0" smtClean="0">
                <a:solidFill>
                  <a:schemeClr val="tx1"/>
                </a:solidFill>
              </a:rPr>
            </a:br>
            <a:r>
              <a:rPr lang="en-US" altLang="en-US" sz="1600" kern="0" dirty="0" smtClean="0">
                <a:solidFill>
                  <a:schemeClr val="tx1"/>
                </a:solidFill>
              </a:rPr>
              <a:t>200 Piedmont Ave, SE, Suite 1208 West</a:t>
            </a:r>
            <a:br>
              <a:rPr lang="en-US" altLang="en-US" sz="1600" kern="0" dirty="0" smtClean="0">
                <a:solidFill>
                  <a:schemeClr val="tx1"/>
                </a:solidFill>
              </a:rPr>
            </a:br>
            <a:r>
              <a:rPr lang="en-US" altLang="en-US" sz="1600" kern="0" dirty="0" smtClean="0">
                <a:solidFill>
                  <a:schemeClr val="tx1"/>
                </a:solidFill>
              </a:rPr>
              <a:t>Atlanta, GA 30334</a:t>
            </a:r>
            <a:endParaRPr lang="en-US" altLang="en-US" sz="1600" b="1" kern="0" dirty="0" smtClean="0"/>
          </a:p>
          <a:p>
            <a:pPr lvl="2" eaLnBrk="1" hangingPunct="1">
              <a:defRPr/>
            </a:pPr>
            <a:r>
              <a:rPr lang="en-US" altLang="en-US" sz="1600" dirty="0" smtClean="0">
                <a:solidFill>
                  <a:schemeClr val="tx1"/>
                </a:solidFill>
              </a:rPr>
              <a:t>Website: </a:t>
            </a:r>
            <a:r>
              <a:rPr lang="en-US" altLang="en-US" sz="1600" u="sng" dirty="0" smtClean="0">
                <a:solidFill>
                  <a:schemeClr val="tx1"/>
                </a:solidFill>
                <a:hlinkClick r:id="rId7"/>
              </a:rPr>
              <a:t>www.doas.ga.gov</a:t>
            </a:r>
            <a:r>
              <a:rPr lang="en-US" altLang="en-US" sz="1600" u="sng" dirty="0" smtClean="0">
                <a:solidFill>
                  <a:schemeClr val="tx1"/>
                </a:solidFill>
              </a:rPr>
              <a:t>  </a:t>
            </a: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</a:p>
          <a:p>
            <a:pPr lvl="2" eaLnBrk="1" hangingPunct="1">
              <a:defRPr/>
            </a:pPr>
            <a:endParaRPr lang="en-US" altLang="en-US" sz="1600" b="1" kern="0" dirty="0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altLang="en-US" sz="1600" u="sng" kern="0" dirty="0" smtClean="0">
              <a:solidFill>
                <a:schemeClr val="tx1"/>
              </a:solidFill>
            </a:endParaRPr>
          </a:p>
          <a:p>
            <a:pPr lvl="2" eaLnBrk="1" hangingPunct="1">
              <a:defRPr/>
            </a:pPr>
            <a:endParaRPr lang="en-US" altLang="en-US" b="1" kern="0" dirty="0" smtClean="0"/>
          </a:p>
          <a:p>
            <a:pPr lvl="2" eaLnBrk="1" hangingPunct="1">
              <a:defRPr/>
            </a:pPr>
            <a:endParaRPr lang="en-US" altLang="en-US" b="1" kern="0" dirty="0" smtClean="0"/>
          </a:p>
          <a:p>
            <a:pPr lvl="2" eaLnBrk="1" hangingPunct="1">
              <a:buFontTx/>
              <a:buNone/>
              <a:defRPr/>
            </a:pPr>
            <a:r>
              <a:rPr lang="en-US" altLang="en-US" kern="0" dirty="0" smtClean="0"/>
              <a:t>	</a:t>
            </a:r>
            <a:br>
              <a:rPr lang="en-US" altLang="en-US" kern="0" dirty="0" smtClean="0"/>
            </a:br>
            <a:endParaRPr lang="en-US" altLang="en-US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391958110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C:\Documents and Settings\sekin\Local Settings\Temporary Internet Files\Content.IE5\1N0TQ6YG\MCj044142800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1868488"/>
            <a:ext cx="32639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805917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Contact Information 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87463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Frank Smith- Deputy Executive Director</a:t>
            </a:r>
          </a:p>
          <a:p>
            <a:r>
              <a:rPr lang="en-US" dirty="0"/>
              <a:t> </a:t>
            </a:r>
            <a:r>
              <a:rPr lang="en-US" dirty="0" smtClean="0"/>
              <a:t>     Office: (404) 656-5602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Alisa Pereira- Assistant Director</a:t>
            </a:r>
            <a:endParaRPr lang="en-US" dirty="0"/>
          </a:p>
          <a:p>
            <a:r>
              <a:rPr lang="en-US" dirty="0"/>
              <a:t>      Office: (404) </a:t>
            </a:r>
            <a:r>
              <a:rPr lang="en-US" dirty="0" smtClean="0"/>
              <a:t>463-5861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J. Wade- Land Acquisition &amp; Disposition Manager </a:t>
            </a:r>
          </a:p>
          <a:p>
            <a:r>
              <a:rPr lang="en-US" dirty="0"/>
              <a:t>      Office: (404) </a:t>
            </a:r>
            <a:r>
              <a:rPr lang="en-US" dirty="0" smtClean="0"/>
              <a:t>463-6161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Tamika Crittenden- Leasing Section Manager</a:t>
            </a:r>
          </a:p>
          <a:p>
            <a:r>
              <a:rPr lang="en-US" dirty="0"/>
              <a:t>      Office: (404) </a:t>
            </a:r>
            <a:r>
              <a:rPr lang="en-US" dirty="0" smtClean="0"/>
              <a:t>463-5570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Andre’ Elam- Business Asset Analyst</a:t>
            </a:r>
          </a:p>
          <a:p>
            <a:r>
              <a:rPr lang="en-US" dirty="0"/>
              <a:t>      Office: (404) 463-6443</a:t>
            </a:r>
          </a:p>
          <a:p>
            <a:endParaRPr lang="en-US" dirty="0"/>
          </a:p>
          <a:p>
            <a:r>
              <a:rPr lang="en-US" sz="1700" b="1" dirty="0" smtClean="0"/>
              <a:t>Note: A copy of this REMAT Presentation can </a:t>
            </a:r>
            <a:r>
              <a:rPr lang="en-US" sz="1700" b="1" dirty="0"/>
              <a:t>be obtained at </a:t>
            </a:r>
            <a:r>
              <a:rPr lang="en-US" sz="1700" dirty="0">
                <a:hlinkClick r:id="rId3"/>
              </a:rPr>
              <a:t>http://</a:t>
            </a:r>
            <a:r>
              <a:rPr lang="en-US" sz="1700" dirty="0" smtClean="0">
                <a:hlinkClick r:id="rId3"/>
              </a:rPr>
              <a:t>gspc.georgia.gov/publications</a:t>
            </a:r>
            <a:endParaRPr lang="en-US" sz="1700" dirty="0" smtClean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805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3702"/>
            <a:ext cx="8915400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Revised Space Standards and Tolerance Tables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Alisa Pereira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8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" y="1600200"/>
            <a:ext cx="803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Space Management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14647"/>
              </p:ext>
            </p:extLst>
          </p:nvPr>
        </p:nvGraphicFramePr>
        <p:xfrm>
          <a:off x="0" y="1219201"/>
          <a:ext cx="9154886" cy="56387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51589"/>
                <a:gridCol w="2457645"/>
                <a:gridCol w="3245652"/>
              </a:tblGrid>
              <a:tr h="6996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OFFICE SPACE STANDARDS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73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Title / Function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Allocated SF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</a:tr>
              <a:tr h="770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Executive Director, Commissioner, Agency Head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Office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</a:tr>
              <a:tr h="12685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Deputy Executive Director, Deputy Commissioner, Division Director, Regional Director, Local Manager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Office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</a:tr>
              <a:tr h="770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Manager, Supervisor, Coordinator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(5 or more direct reports)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Workstation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64 (8 x 8)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</a:tr>
              <a:tr h="770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Professional Staff, Administrative, Tech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Workstation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49 (7x7)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</a:tr>
              <a:tr h="770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Hoteling / Call Center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Workstation</a:t>
                      </a:r>
                    </a:p>
                  </a:txBody>
                  <a:tcPr marL="64384" marR="6438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 (5x4)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384" marR="64384" marT="0" marB="0" anchor="ctr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637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056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637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056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463889"/>
              </p:ext>
            </p:extLst>
          </p:nvPr>
        </p:nvGraphicFramePr>
        <p:xfrm>
          <a:off x="0" y="1219202"/>
          <a:ext cx="9143999" cy="60829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97434"/>
                <a:gridCol w="1726731"/>
                <a:gridCol w="1562107"/>
                <a:gridCol w="3557727"/>
              </a:tblGrid>
              <a:tr h="46652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CONFERENCE SPACE STANDARDS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Occupants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Square footage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Typical Tech Equipment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</a:tr>
              <a:tr h="7451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HUDDLE ROOM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 – 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Speaker phone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</a:tr>
              <a:tr h="7451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SMALL CONFERENCE ROOM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 – 8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Speaker phone; flat screen or overhead projector with screen; data connectivity at table;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</a:tr>
              <a:tr h="777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MEDIUM CONFERENCE ROOM 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PROJECT / TEAM ROOM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– 12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350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Speaker phone; flat screen or overhead projector with screen; data connectivity at table; option of video conferencing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</a:tr>
              <a:tr h="933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LARGE CONFERENCE ROOM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Multi-Purpose Room with configurable tables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 – 16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500</a:t>
                      </a:r>
                      <a:endParaRPr lang="en-US" sz="14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Speaker phone; flat screen or overhead projector with screen; data connectivity at table; option of video conferencing and distributed speakers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</a:tr>
              <a:tr h="74514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TRAINING / SEMINAR ROOM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Multi-Purpose Room(s)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24 – 32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1,000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Speaker phone; flat screen or overhead projector with screen; data connectivity at table; option of video conferencing, distributed speakers and multiple screens and projectors and distributed power access and speakers.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/>
                </a:tc>
              </a:tr>
              <a:tr h="745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effectLst/>
                        </a:rPr>
                        <a:t>41 - 60</a:t>
                      </a:r>
                      <a:endParaRPr lang="en-US" sz="1400" b="0" i="0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effectLst/>
                        </a:rPr>
                        <a:t>2,000</a:t>
                      </a:r>
                      <a:endParaRPr lang="en-US" sz="1400" b="0" i="0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07" marR="4680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2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652780"/>
              </p:ext>
            </p:extLst>
          </p:nvPr>
        </p:nvGraphicFramePr>
        <p:xfrm>
          <a:off x="0" y="1600199"/>
          <a:ext cx="9144000" cy="1884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6306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Square footage is greater than SPC program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3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Square Footage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Tolerance Allowed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9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 – 2,500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4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2,501 - 10,000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4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10,001 - Above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08200" y="3076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303747"/>
              </p:ext>
            </p:extLst>
          </p:nvPr>
        </p:nvGraphicFramePr>
        <p:xfrm>
          <a:off x="-1" y="3737610"/>
          <a:ext cx="9067800" cy="1672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3900"/>
                <a:gridCol w="4533900"/>
              </a:tblGrid>
              <a:tr h="46315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Square footage is less than SPC program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1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Square Footage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Tolerance Allowed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31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0-10,000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 deviation allowed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31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10,001- Above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08200" y="32559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98604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Note: A copy of </a:t>
            </a:r>
            <a:r>
              <a:rPr lang="en-US" sz="1600" b="1" dirty="0" smtClean="0"/>
              <a:t>the revised Space Standards and Tolerance Tables can </a:t>
            </a:r>
            <a:r>
              <a:rPr lang="en-US" sz="1600" b="1" dirty="0"/>
              <a:t>be obtained at 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://gspc.georgia.gov/space-management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7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Year-End Deadlines- J. Wade</a:t>
            </a:r>
            <a:endParaRPr lang="en-US" sz="1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699" y="1600200"/>
            <a:ext cx="788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Land Acquisition &amp; Disposition Management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2743200"/>
            <a:ext cx="2995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Legislative Deadlines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SAAG Hires and Closings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  <a:latin typeface="+mj-lt"/>
              </a:rPr>
              <a:t>SPC Board Meeting</a:t>
            </a:r>
            <a:endParaRPr lang="en-US" sz="2000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4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SPC Land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Wade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Clark Wong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Ryan Remle</a:t>
            </a: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53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6214</TotalTime>
  <Words>1504</Words>
  <Application>Microsoft Office PowerPoint</Application>
  <PresentationFormat>On-screen Show (4:3)</PresentationFormat>
  <Paragraphs>331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SPC Land</vt:lpstr>
      <vt:lpstr>Legislative Deadlines</vt:lpstr>
      <vt:lpstr>Legislative Deadlines</vt:lpstr>
      <vt:lpstr>SAAG Hires &amp; Closings</vt:lpstr>
      <vt:lpstr>SAAG Hires &amp; Closings</vt:lpstr>
      <vt:lpstr>SPC Board Meeting</vt:lpstr>
      <vt:lpstr>SPC Board Meeting</vt:lpstr>
      <vt:lpstr>Thank You!</vt:lpstr>
      <vt:lpstr>PowerPoint Presentation</vt:lpstr>
      <vt:lpstr>PowerPoint Presentation</vt:lpstr>
      <vt:lpstr>FY17 Renewal Review</vt:lpstr>
      <vt:lpstr>COPE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Elam, Edgar</dc:creator>
  <cp:lastModifiedBy>York, Heather</cp:lastModifiedBy>
  <cp:revision>154</cp:revision>
  <cp:lastPrinted>2014-03-10T17:31:11Z</cp:lastPrinted>
  <dcterms:created xsi:type="dcterms:W3CDTF">2013-06-27T15:25:42Z</dcterms:created>
  <dcterms:modified xsi:type="dcterms:W3CDTF">2015-11-04T20:25:12Z</dcterms:modified>
</cp:coreProperties>
</file>