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6" r:id="rId4"/>
    <p:sldId id="257" r:id="rId5"/>
    <p:sldId id="258" r:id="rId6"/>
    <p:sldId id="259" r:id="rId7"/>
    <p:sldId id="261" r:id="rId8"/>
    <p:sldId id="263" r:id="rId9"/>
    <p:sldId id="340" r:id="rId10"/>
    <p:sldId id="330" r:id="rId11"/>
    <p:sldId id="347" r:id="rId12"/>
    <p:sldId id="349" r:id="rId13"/>
    <p:sldId id="353" r:id="rId14"/>
    <p:sldId id="345" r:id="rId15"/>
    <p:sldId id="260" r:id="rId16"/>
    <p:sldId id="502" r:id="rId17"/>
    <p:sldId id="354" r:id="rId18"/>
    <p:sldId id="355" r:id="rId19"/>
    <p:sldId id="356" r:id="rId20"/>
    <p:sldId id="357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es, Terry" initials="JT" lastIdx="1" clrIdx="0">
    <p:extLst>
      <p:ext uri="{19B8F6BF-5375-455C-9EA6-DF929625EA0E}">
        <p15:presenceInfo xmlns:p15="http://schemas.microsoft.com/office/powerpoint/2012/main" userId="S::terry.jones@spc.ga.gov::3d5e0e62-e01a-48a2-be58-37a671450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B48D-4BA9-4458-84AA-79ED476FB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96F6C-1B18-41D2-81AB-347791961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D31BA-CF3D-437B-8817-F597E20B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C50-BFC3-4B17-A59D-988D5496C1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7EDB2-9196-432B-A766-85BB8964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8FA17-6541-47FF-AEE5-B2E8D91E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268-9387-4A06-AAA3-63FB27A4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4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23AA-5ADB-4833-B5AE-A68218A1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DC2BD-303D-4BFB-80CD-1BE9C4236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4F6C7-36AE-43CD-9F47-2B5D240F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C50-BFC3-4B17-A59D-988D5496C1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BABBB-6D50-49A2-8310-031125F9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C46A5-E742-413B-83B3-8E137895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268-9387-4A06-AAA3-63FB27A4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2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E6064-FB69-479F-BB41-F561F5CC5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E661E-DFC0-4205-9B18-E67010C88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CDB89-31AD-46A8-9430-2ABAEDC4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C50-BFC3-4B17-A59D-988D5496C1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E8CFD-428F-4694-8A57-70D59699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1623D-D7AD-4DD6-8ED1-68F73EE9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268-9387-4A06-AAA3-63FB27A4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97" y="1122364"/>
            <a:ext cx="10364411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97" y="3602038"/>
            <a:ext cx="103644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8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7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3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8" y="609602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4" y="2088321"/>
            <a:ext cx="5094155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71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8" y="609602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569" y="2088321"/>
            <a:ext cx="480043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975" y="2088321"/>
            <a:ext cx="478858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75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66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08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9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8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6FDC-9341-4AA7-9CC3-EA1C44F0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B4586-D2F4-42D2-8685-D68DD6446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31565-3047-4D3F-9F5C-94139457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C50-BFC3-4B17-A59D-988D5496C1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7E499-DD0B-442A-B319-49A228D9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05684-3805-4D0C-A215-576AAB44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268-9387-4A06-AAA3-63FB27A4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05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5556804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9911" y="758882"/>
            <a:ext cx="39559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971800"/>
            <a:ext cx="556165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51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89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02"/>
            <a:ext cx="10353763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8" y="4204821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35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6" y="3610033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3660" y="6417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95628" y="307337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7004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8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02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0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9" y="2088321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80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2088321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8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49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6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7" y="3989148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1" y="2092235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7" y="4565409"/>
            <a:ext cx="3298955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3" y="3989148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7" y="2092235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565409"/>
            <a:ext cx="330033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3989148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6" y="2092235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565410"/>
            <a:ext cx="3294259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13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9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7" y="609601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9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3A7F-4B97-47B3-AC61-5FB980A6925D}" type="datetime1">
              <a:rPr lang="en-US"/>
              <a:pPr>
                <a:defRPr/>
              </a:pPr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1445-DCB0-482D-AFD3-AAFF8C010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88580"/>
      </p:ext>
    </p:extLst>
  </p:cSld>
  <p:clrMapOvr>
    <a:masterClrMapping/>
  </p:clrMapOvr>
  <p:transition spd="slow" advClick="0" advTm="1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121-5F4C-450D-993F-961CEE11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7689F-6929-4A53-8B77-416E78645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0E4A-BE02-42D0-89F4-7F2FC0F6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C50-BFC3-4B17-A59D-988D5496C1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A6F35-B45C-4022-A91F-AD320ED0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4FF49-EB01-4F2E-B509-B99CAA75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268-9387-4A06-AAA3-63FB27A4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4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56FC-748C-4BA1-BFBD-2F661AF0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BB42-919E-4A4B-A36B-CAD49B1BB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2CDA5-164C-460D-A37A-115E4D0F9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D66DF-0032-4B4F-AE06-6CFE860C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C50-BFC3-4B17-A59D-988D5496C1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FB5BE-1AF2-43B3-88CB-8358621D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65A99-D11A-436D-8CCE-F6344F9B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268-9387-4A06-AAA3-63FB27A4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4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20E0-D43E-483E-8717-F2573E24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EBDD6-506B-4398-824A-15C78A6EC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F100E-4CF2-49B0-9138-C668CDD87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82864-932E-49D5-A38D-6C58E2D89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CC50B-99A7-4019-8BEF-585BA253B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8DC00-8F20-41FB-95AC-27E87458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C50-BFC3-4B17-A59D-988D5496C1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E8B38-74BB-456A-998F-63AF4CD1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6EA8A-927F-48E9-91B1-1D16149D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268-9387-4A06-AAA3-63FB27A4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1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AB23-C44A-427F-85B0-88346BED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BE7FDC-41C8-4BD9-B0E5-8162AE14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C50-BFC3-4B17-A59D-988D5496C1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20F32-F17C-48A2-BF3E-F9EE5CCD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A4ABB-F72D-4B16-A1DD-964987D2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268-9387-4A06-AAA3-63FB27A4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1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7C280-7BF4-491B-BF8A-B40F30F6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C50-BFC3-4B17-A59D-988D5496C1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7DB95-CD74-4C17-9D25-8929C8BD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B4A20-2C15-4982-9904-9F5F09DE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268-9387-4A06-AAA3-63FB27A4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5572-AC7C-4B6D-8450-9E4332F4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9C37-97BD-4F2A-BB6E-387A0E27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DA781-76FA-4A46-A31E-BD91F3B4D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A272B-5402-4603-9ACE-D0EF5602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C50-BFC3-4B17-A59D-988D5496C1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FAA50-9A14-49DE-9CFA-EAE3376F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79BDC-309F-44B8-9153-6E04826E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268-9387-4A06-AAA3-63FB27A4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6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A1F4-D808-4A86-A1EA-C3120E20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C026-6ED1-45A0-8743-091A108F3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1105E-E031-47B9-905A-9522F2DB9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79CB4-3C3E-4E04-B96A-9B9AF38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C50-BFC3-4B17-A59D-988D5496C1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B4A43-5097-4873-BB96-F9866DD1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1C6EE-A689-4CCE-9C24-5918BEAC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268-9387-4A06-AAA3-63FB27A4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9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0E26D-6C7D-47B3-9C5A-1D5892B7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BC0E6-F8E1-4A5D-A5C1-74E6DDC4B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F5B6C-21CF-4A54-A7DB-EBAB3C27A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C50-BFC3-4B17-A59D-988D5496C1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99F87-E28E-4749-80DD-DFD271F77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FB13F-15D6-4DA4-AD65-535206D32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0268-9387-4A06-AAA3-63FB27A4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8" y="609602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6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7767-3357-42BA-BDC5-BB37C1B3DBA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7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4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8D75-96F6-4977-8EFC-E61B0FD8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82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378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479BC0-1ABB-4414-9C1A-D5EAE8BA9104}" type="datetime1">
              <a:rPr lang="en-US"/>
              <a:pPr>
                <a:defRPr/>
              </a:pPr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077F4F-91E8-4766-AC1D-989B2797D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3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slow" advClick="0" advTm="15000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inette.Tatem@spc.ga.gov" TargetMode="External"/><Relationship Id="rId2" Type="http://schemas.openxmlformats.org/officeDocument/2006/relationships/hyperlink" Target="mailto:Terry.Jones@spc.ga.gov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16.png"/><Relationship Id="rId4" Type="http://schemas.openxmlformats.org/officeDocument/2006/relationships/hyperlink" Target="mailto:Tim.barker@spc.ga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gelv.es/%E2%88%9E-que-es-el-leasin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spc.georgia.gov/document/document/facility-inspection-checklist-short-form-07-2022docx/downloa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reluxury.com.au/the-building-inspections-prese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united-states/georgia/atlanta/centennial-tower-in-atlanta-georgia.jpg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4124-4557-4DFF-9637-A424F1DEF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67" y="90310"/>
            <a:ext cx="11977511" cy="3726173"/>
          </a:xfrm>
        </p:spPr>
        <p:txBody>
          <a:bodyPr/>
          <a:lstStyle/>
          <a:p>
            <a:r>
              <a:rPr lang="en-US" b="1" dirty="0"/>
              <a:t>Real Estate Management</a:t>
            </a:r>
            <a:br>
              <a:rPr lang="en-US" b="1" dirty="0"/>
            </a:br>
            <a:r>
              <a:rPr lang="en-US" b="1" dirty="0"/>
              <a:t>Advisory Team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0215-6747-4874-A19F-4C89C5CDF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66" y="3680698"/>
            <a:ext cx="11977511" cy="3255963"/>
          </a:xfrm>
        </p:spPr>
        <p:txBody>
          <a:bodyPr/>
          <a:lstStyle/>
          <a:p>
            <a:endParaRPr lang="en-US" dirty="0"/>
          </a:p>
          <a:p>
            <a:r>
              <a:rPr lang="en-US" sz="3600" b="1" dirty="0"/>
              <a:t>January 28, 2025</a:t>
            </a:r>
          </a:p>
          <a:p>
            <a:endParaRPr lang="en-US" sz="3600" b="1" dirty="0"/>
          </a:p>
          <a:p>
            <a:endParaRPr lang="en-US" sz="3600" b="1" dirty="0"/>
          </a:p>
          <a:p>
            <a:endParaRPr lang="en-US" sz="1400" b="1" dirty="0"/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LEASING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SPACE PLANNING/DESIGN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ASSET/PROJECT  MANAGEMENT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LAND ACQUISITIONS  &amp; DISPOSITIONS </a:t>
            </a:r>
            <a:r>
              <a:rPr lang="en-US" sz="1200" dirty="0">
                <a:latin typeface="Arial Narrow" pitchFamily="34" charset="0"/>
                <a:cs typeface="Arial" charset="0"/>
              </a:rPr>
              <a:t> </a:t>
            </a:r>
          </a:p>
          <a:p>
            <a:endParaRPr lang="en-US" sz="1800" b="1" dirty="0"/>
          </a:p>
          <a:p>
            <a:endParaRPr lang="en-US" sz="1400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5FEF0E7-560C-4627-80B7-59D6C0DF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" y="278054"/>
            <a:ext cx="2561406" cy="106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img.auctiva.com/imgdata/8/5/3/1/8/2/webimg/371376347_tp.jpg">
            <a:extLst>
              <a:ext uri="{FF2B5EF4-FFF2-40B4-BE49-F238E27FC236}">
                <a16:creationId xmlns:a16="http://schemas.microsoft.com/office/drawing/2014/main" id="{737E87DB-9934-4BDB-9BE9-34E8C2D4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364" y="4236100"/>
            <a:ext cx="2144853" cy="19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996E32-A4C2-4BD6-8D8F-230292FC9A0A}"/>
              </a:ext>
            </a:extLst>
          </p:cNvPr>
          <p:cNvCxnSpPr>
            <a:cxnSpLocks/>
          </p:cNvCxnSpPr>
          <p:nvPr/>
        </p:nvCxnSpPr>
        <p:spPr>
          <a:xfrm>
            <a:off x="135466" y="6578358"/>
            <a:ext cx="1178905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F18AE0-4227-401B-BB41-5E98B4199528}"/>
              </a:ext>
            </a:extLst>
          </p:cNvPr>
          <p:cNvCxnSpPr>
            <a:cxnSpLocks/>
          </p:cNvCxnSpPr>
          <p:nvPr/>
        </p:nvCxnSpPr>
        <p:spPr>
          <a:xfrm>
            <a:off x="135466" y="6301553"/>
            <a:ext cx="1178905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5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128" y="1187241"/>
            <a:ext cx="3797877" cy="5314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1" y="1184955"/>
            <a:ext cx="3797876" cy="5314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0F24E-D1AE-42C0-B9FE-F36B47E48A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9" y="157325"/>
            <a:ext cx="1285874" cy="6983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89051D-B9A9-4721-8324-6AC233AE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1" y="355809"/>
            <a:ext cx="6885965" cy="730041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Utilization questionnaire (SUQ)</a:t>
            </a:r>
          </a:p>
        </p:txBody>
      </p:sp>
    </p:spTree>
    <p:extLst>
      <p:ext uri="{BB962C8B-B14F-4D97-AF65-F5344CB8AC3E}">
        <p14:creationId xmlns:p14="http://schemas.microsoft.com/office/powerpoint/2010/main" val="407430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1550" y="1200150"/>
            <a:ext cx="3797877" cy="5314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3FF9C2-0DEF-421C-B2B0-542734CC50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5" y="184359"/>
            <a:ext cx="1285874" cy="6983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46DB9C-B418-4DDF-A8EA-AA0F82AA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951" y="184359"/>
            <a:ext cx="6885965" cy="901491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Utilization questionnaire (SUQ)</a:t>
            </a:r>
          </a:p>
        </p:txBody>
      </p:sp>
    </p:spTree>
    <p:extLst>
      <p:ext uri="{BB962C8B-B14F-4D97-AF65-F5344CB8AC3E}">
        <p14:creationId xmlns:p14="http://schemas.microsoft.com/office/powerpoint/2010/main" val="170342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25632E2-BA30-46E7-A755-2B8872F77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347" y="1657350"/>
            <a:ext cx="7765322" cy="413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any questions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contact us: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Terry Jones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Terry.Jones@spc.ga.gov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bg1"/>
                </a:solidFill>
                <a:latin typeface="Baskerville Old Face" panose="02020602080505020303" pitchFamily="18" charset="0"/>
              </a:rPr>
              <a:t>Ginette Tatem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Ginette.Tatem@spc.ga.gov</a:t>
            </a:r>
            <a:endParaRPr lang="en-US" sz="2100" dirty="0">
              <a:solidFill>
                <a:schemeClr val="tx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Timothy Barker 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Tim.barker@spc.ga.gov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04EA62-2260-47F9-9A74-1A19EDCBB3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7599" y="2971799"/>
            <a:ext cx="1920240" cy="1920240"/>
          </a:xfrm>
          <a:prstGeom prst="rect">
            <a:avLst/>
          </a:prstGeom>
          <a:effectLst>
            <a:glow rad="127000">
              <a:schemeClr val="bg2">
                <a:lumMod val="5000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8A1586-C1AE-486A-B5CC-AF40EFFECB5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7" y="274771"/>
            <a:ext cx="1285874" cy="6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8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6950-83D6-4114-BA7B-6C7B82BC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4" y="403037"/>
            <a:ext cx="12133276" cy="7791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Leasing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116D-ADCF-4B63-A00A-8FD80723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08" y="6301553"/>
            <a:ext cx="10437089" cy="450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400" dirty="0">
              <a:latin typeface="Arial Narrow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              LEASING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SPACE PLANNING/DESIGN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ASSET/PROJECT MANAGEMENT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LAND ACQUISITIONS  &amp; DISPOSITIONS  </a:t>
            </a:r>
          </a:p>
          <a:p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149D55-4ACE-4CAB-8904-B1882B01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" y="278055"/>
            <a:ext cx="1906746" cy="6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0C8433-DCB6-441B-A938-0433C3A08730}"/>
              </a:ext>
            </a:extLst>
          </p:cNvPr>
          <p:cNvCxnSpPr>
            <a:cxnSpLocks/>
          </p:cNvCxnSpPr>
          <p:nvPr/>
        </p:nvCxnSpPr>
        <p:spPr>
          <a:xfrm>
            <a:off x="203200" y="6493165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3AE56-8F49-40BA-A470-A26CA425A8EA}"/>
              </a:ext>
            </a:extLst>
          </p:cNvPr>
          <p:cNvCxnSpPr>
            <a:cxnSpLocks/>
          </p:cNvCxnSpPr>
          <p:nvPr/>
        </p:nvCxnSpPr>
        <p:spPr>
          <a:xfrm>
            <a:off x="203200" y="6751782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A5E79E-A199-4BAD-80CF-C3F4021829AD}"/>
              </a:ext>
            </a:extLst>
          </p:cNvPr>
          <p:cNvCxnSpPr>
            <a:cxnSpLocks/>
          </p:cNvCxnSpPr>
          <p:nvPr/>
        </p:nvCxnSpPr>
        <p:spPr>
          <a:xfrm flipH="1">
            <a:off x="203200" y="1090569"/>
            <a:ext cx="11721322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232B79C-D043-4E40-A17C-0541128BDEFA}"/>
              </a:ext>
            </a:extLst>
          </p:cNvPr>
          <p:cNvSpPr/>
          <p:nvPr/>
        </p:nvSpPr>
        <p:spPr>
          <a:xfrm>
            <a:off x="203199" y="1307219"/>
            <a:ext cx="4159075" cy="435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&amp; Short-term Agreements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Multi-year Rental Agreements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Agreements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22096C-1D8C-4FC5-BD6D-EA85453600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27676" y="1726019"/>
            <a:ext cx="6496845" cy="43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rgbClr val="5D8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754" name="TextBox 8"/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Lease Relocation Schedule Example</a:t>
            </a:r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Box 8"/>
          <p:cNvSpPr txBox="1">
            <a:spLocks noChangeArrowheads="1"/>
          </p:cNvSpPr>
          <p:nvPr/>
        </p:nvSpPr>
        <p:spPr bwMode="auto">
          <a:xfrm>
            <a:off x="1524000" y="649128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www.spc.georgia.gov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4" y="903289"/>
            <a:ext cx="7864475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8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6950-83D6-4114-BA7B-6C7B82BC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887" y="3087991"/>
            <a:ext cx="8267130" cy="1023454"/>
          </a:xfrm>
        </p:spPr>
        <p:txBody>
          <a:bodyPr>
            <a:noAutofit/>
          </a:bodyPr>
          <a:lstStyle/>
          <a:p>
            <a:r>
              <a:rPr lang="en-US" sz="2800" b="1" dirty="0"/>
              <a:t>David Allen – Space Quality Management</a:t>
            </a:r>
            <a:br>
              <a:rPr lang="en-US" sz="2800" b="1" dirty="0"/>
            </a:br>
            <a:r>
              <a:rPr lang="en-US" sz="2800" b="1" dirty="0"/>
              <a:t>Marquach’e Medina – Project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116D-ADCF-4B63-A00A-8FD80723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08" y="6301553"/>
            <a:ext cx="10437089" cy="450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400" dirty="0">
              <a:latin typeface="Arial Narrow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        LEASING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SPACE PLANNING/DESIGN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ASSET/PROJECT MANAGEMENT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LAND ACQUISITIONS  &amp; DISPOSITIONS  </a:t>
            </a:r>
          </a:p>
          <a:p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149D55-4ACE-4CAB-8904-B1882B01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" y="278054"/>
            <a:ext cx="1906746" cy="76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0C8433-DCB6-441B-A938-0433C3A08730}"/>
              </a:ext>
            </a:extLst>
          </p:cNvPr>
          <p:cNvCxnSpPr>
            <a:cxnSpLocks/>
          </p:cNvCxnSpPr>
          <p:nvPr/>
        </p:nvCxnSpPr>
        <p:spPr>
          <a:xfrm>
            <a:off x="203200" y="6493165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3AE56-8F49-40BA-A470-A26CA425A8EA}"/>
              </a:ext>
            </a:extLst>
          </p:cNvPr>
          <p:cNvCxnSpPr>
            <a:cxnSpLocks/>
          </p:cNvCxnSpPr>
          <p:nvPr/>
        </p:nvCxnSpPr>
        <p:spPr>
          <a:xfrm>
            <a:off x="203200" y="6751782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1392476-6778-4CD5-ACA4-37A50949CBBE}"/>
              </a:ext>
            </a:extLst>
          </p:cNvPr>
          <p:cNvSpPr txBox="1">
            <a:spLocks/>
          </p:cNvSpPr>
          <p:nvPr/>
        </p:nvSpPr>
        <p:spPr>
          <a:xfrm>
            <a:off x="2114835" y="1626658"/>
            <a:ext cx="8267130" cy="102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Project Management Fundamentals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799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F0E7B6-2238-4F46-95CE-CA1E9B74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253"/>
            <a:ext cx="10515600" cy="824347"/>
          </a:xfrm>
        </p:spPr>
        <p:txBody>
          <a:bodyPr>
            <a:normAutofit/>
          </a:bodyPr>
          <a:lstStyle/>
          <a:p>
            <a:r>
              <a:rPr lang="en-US" b="1" u="sng" dirty="0"/>
              <a:t>Agenda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116D-ADCF-4B63-A00A-8FD80723A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Arial Narrow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US" sz="2000" dirty="0"/>
              <a:t>1. What is project management?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2. The role of project management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3. Space Quality Management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4. Summary and </a:t>
            </a:r>
            <a:r>
              <a:rPr lang="en-US" sz="2000"/>
              <a:t>key takeaways</a:t>
            </a: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5. FAQ/Q&amp;A</a:t>
            </a:r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149D55-4ACE-4CAB-8904-B1882B01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" y="278055"/>
            <a:ext cx="1906746" cy="77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0C8433-DCB6-441B-A938-0433C3A08730}"/>
              </a:ext>
            </a:extLst>
          </p:cNvPr>
          <p:cNvCxnSpPr>
            <a:cxnSpLocks/>
          </p:cNvCxnSpPr>
          <p:nvPr/>
        </p:nvCxnSpPr>
        <p:spPr>
          <a:xfrm>
            <a:off x="203200" y="6493165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3AE56-8F49-40BA-A470-A26CA425A8EA}"/>
              </a:ext>
            </a:extLst>
          </p:cNvPr>
          <p:cNvCxnSpPr>
            <a:cxnSpLocks/>
          </p:cNvCxnSpPr>
          <p:nvPr/>
        </p:nvCxnSpPr>
        <p:spPr>
          <a:xfrm>
            <a:off x="203200" y="6751782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F8FA27-5C91-4189-B684-ABC023B2B709}"/>
              </a:ext>
            </a:extLst>
          </p:cNvPr>
          <p:cNvSpPr txBox="1">
            <a:spLocks/>
          </p:cNvSpPr>
          <p:nvPr/>
        </p:nvSpPr>
        <p:spPr>
          <a:xfrm>
            <a:off x="1754908" y="6301553"/>
            <a:ext cx="10437089" cy="45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        LEASING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Wingdings 2" pitchFamily="18" charset="2"/>
              </a:rPr>
              <a:t>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SPACE PLANNING/DESIGN 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Wingdings 2" pitchFamily="18" charset="2"/>
              </a:rPr>
              <a:t>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ASSET/PROJECT MANAGEMENT 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Wingdings 2" pitchFamily="18" charset="2"/>
              </a:rPr>
              <a:t>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LAND ACQUISITIONS  &amp; DISPOSITIONS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7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D36B1D-E9F9-422A-819B-A3384C02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81" y="1195414"/>
            <a:ext cx="10515600" cy="797574"/>
          </a:xfrm>
        </p:spPr>
        <p:txBody>
          <a:bodyPr/>
          <a:lstStyle/>
          <a:p>
            <a:r>
              <a:rPr lang="en-US" b="1" dirty="0"/>
              <a:t>Definition of project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116D-ADCF-4B63-A00A-8FD80723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647"/>
            <a:ext cx="10515600" cy="6265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400" dirty="0">
              <a:latin typeface="Arial Narrow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US" sz="1900" b="1" i="1" dirty="0">
                <a:latin typeface="Arial Narrow" pitchFamily="34" charset="0"/>
                <a:cs typeface="Arial" charset="0"/>
              </a:rPr>
              <a:t>“The application of knowledge, skills, tools and techniques to project activities to meet project objectives.”</a:t>
            </a:r>
          </a:p>
          <a:p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149D55-4ACE-4CAB-8904-B1882B01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" y="278054"/>
            <a:ext cx="1906746" cy="79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0C8433-DCB6-441B-A938-0433C3A08730}"/>
              </a:ext>
            </a:extLst>
          </p:cNvPr>
          <p:cNvCxnSpPr>
            <a:cxnSpLocks/>
          </p:cNvCxnSpPr>
          <p:nvPr/>
        </p:nvCxnSpPr>
        <p:spPr>
          <a:xfrm>
            <a:off x="203200" y="6493165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3AE56-8F49-40BA-A470-A26CA425A8EA}"/>
              </a:ext>
            </a:extLst>
          </p:cNvPr>
          <p:cNvCxnSpPr>
            <a:cxnSpLocks/>
          </p:cNvCxnSpPr>
          <p:nvPr/>
        </p:nvCxnSpPr>
        <p:spPr>
          <a:xfrm>
            <a:off x="203200" y="6751782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47BE97-20C7-4BB2-9E20-5672D2BCECDF}"/>
              </a:ext>
            </a:extLst>
          </p:cNvPr>
          <p:cNvSpPr txBox="1">
            <a:spLocks/>
          </p:cNvSpPr>
          <p:nvPr/>
        </p:nvSpPr>
        <p:spPr>
          <a:xfrm>
            <a:off x="309981" y="2972998"/>
            <a:ext cx="10515600" cy="1664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 of project management: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Management will ensure projects meet deadlines.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Stay within budget.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Adhere to quality standards and specifications.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25F7A2-101B-493F-BE60-315D58FBF30D}"/>
              </a:ext>
            </a:extLst>
          </p:cNvPr>
          <p:cNvSpPr txBox="1">
            <a:spLocks/>
          </p:cNvSpPr>
          <p:nvPr/>
        </p:nvSpPr>
        <p:spPr>
          <a:xfrm>
            <a:off x="1754908" y="6301553"/>
            <a:ext cx="10437089" cy="45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        LEASING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Wingdings 2" pitchFamily="18" charset="2"/>
              </a:rPr>
              <a:t>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SPACE PLANNING/DESIGN 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Wingdings 2" pitchFamily="18" charset="2"/>
              </a:rPr>
              <a:t>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ASSET/PROJECT MANAGEMENT 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Wingdings 2" pitchFamily="18" charset="2"/>
              </a:rPr>
              <a:t>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LAND ACQUISITIONS  &amp; DISPOSITIONS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79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154D70-B182-4B19-B6EB-0AAFB714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421"/>
            <a:ext cx="10515600" cy="986003"/>
          </a:xfrm>
        </p:spPr>
        <p:txBody>
          <a:bodyPr/>
          <a:lstStyle/>
          <a:p>
            <a:r>
              <a:rPr lang="en-US" b="1" dirty="0"/>
              <a:t>Responsibilities of a Project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116D-ADCF-4B63-A00A-8FD80723A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Arial Narrow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cs typeface="Arial" charset="0"/>
              </a:rPr>
              <a:t>Planning and organizing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cs typeface="Arial" charset="0"/>
              </a:rPr>
              <a:t>Directing communication with stakeholders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cs typeface="Arial" charset="0"/>
              </a:rPr>
              <a:t>Managing risk</a:t>
            </a:r>
          </a:p>
          <a:p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149D55-4ACE-4CAB-8904-B1882B01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" y="278054"/>
            <a:ext cx="1906746" cy="81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0C8433-DCB6-441B-A938-0433C3A08730}"/>
              </a:ext>
            </a:extLst>
          </p:cNvPr>
          <p:cNvCxnSpPr>
            <a:cxnSpLocks/>
          </p:cNvCxnSpPr>
          <p:nvPr/>
        </p:nvCxnSpPr>
        <p:spPr>
          <a:xfrm>
            <a:off x="203200" y="6493165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3AE56-8F49-40BA-A470-A26CA425A8EA}"/>
              </a:ext>
            </a:extLst>
          </p:cNvPr>
          <p:cNvCxnSpPr>
            <a:cxnSpLocks/>
          </p:cNvCxnSpPr>
          <p:nvPr/>
        </p:nvCxnSpPr>
        <p:spPr>
          <a:xfrm>
            <a:off x="203200" y="6751782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6469DC-9268-4579-9B97-CE56A1DB134F}"/>
              </a:ext>
            </a:extLst>
          </p:cNvPr>
          <p:cNvSpPr txBox="1">
            <a:spLocks/>
          </p:cNvSpPr>
          <p:nvPr/>
        </p:nvSpPr>
        <p:spPr>
          <a:xfrm>
            <a:off x="1754908" y="6301553"/>
            <a:ext cx="10437089" cy="45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        LEASING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Wingdings 2" pitchFamily="18" charset="2"/>
              </a:rPr>
              <a:t>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SPACE PLANNING/DESIGN 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Wingdings 2" pitchFamily="18" charset="2"/>
              </a:rPr>
              <a:t>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ASSET/PROJECT MANAGEMENT 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Wingdings 2" pitchFamily="18" charset="2"/>
              </a:rPr>
              <a:t>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LAND ACQUISITIONS  &amp; DISPOSITIONS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144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9DAFA1-2CE7-4BDA-AD58-25CBACA3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877"/>
            <a:ext cx="10515600" cy="878662"/>
          </a:xfrm>
        </p:spPr>
        <p:txBody>
          <a:bodyPr/>
          <a:lstStyle/>
          <a:p>
            <a:r>
              <a:rPr lang="en-US" dirty="0"/>
              <a:t>Summary and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116D-ADCF-4B63-A00A-8FD80723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400" dirty="0">
              <a:latin typeface="Arial Narrow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US" sz="1900" dirty="0">
                <a:cs typeface="Arial" charset="0"/>
              </a:rPr>
              <a:t>Recap of essential points: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cs typeface="Arial" charset="0"/>
              </a:rPr>
              <a:t>Project Management ensures goals are met efficiently.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cs typeface="Arial" charset="0"/>
              </a:rPr>
              <a:t>Good communication and adaptability are vital.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cs typeface="Arial" charset="0"/>
              </a:rPr>
              <a:t>Complete a Facility Inspection Checklist.</a:t>
            </a:r>
          </a:p>
          <a:p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149D55-4ACE-4CAB-8904-B1882B01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" y="278055"/>
            <a:ext cx="1906746" cy="86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0C8433-DCB6-441B-A938-0433C3A08730}"/>
              </a:ext>
            </a:extLst>
          </p:cNvPr>
          <p:cNvCxnSpPr>
            <a:cxnSpLocks/>
          </p:cNvCxnSpPr>
          <p:nvPr/>
        </p:nvCxnSpPr>
        <p:spPr>
          <a:xfrm>
            <a:off x="203200" y="6493165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3AE56-8F49-40BA-A470-A26CA425A8EA}"/>
              </a:ext>
            </a:extLst>
          </p:cNvPr>
          <p:cNvCxnSpPr>
            <a:cxnSpLocks/>
          </p:cNvCxnSpPr>
          <p:nvPr/>
        </p:nvCxnSpPr>
        <p:spPr>
          <a:xfrm>
            <a:off x="203200" y="6751782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6">
            <a:extLst>
              <a:ext uri="{FF2B5EF4-FFF2-40B4-BE49-F238E27FC236}">
                <a16:creationId xmlns:a16="http://schemas.microsoft.com/office/drawing/2014/main" id="{EF7582A4-0AF9-4589-BBE0-85D291EE3F05}"/>
              </a:ext>
            </a:extLst>
          </p:cNvPr>
          <p:cNvSpPr txBox="1">
            <a:spLocks/>
          </p:cNvSpPr>
          <p:nvPr/>
        </p:nvSpPr>
        <p:spPr>
          <a:xfrm>
            <a:off x="985093" y="5273792"/>
            <a:ext cx="10515600" cy="878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Questions??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0F065F-62E1-4E90-8E9A-21A997C18D39}"/>
              </a:ext>
            </a:extLst>
          </p:cNvPr>
          <p:cNvSpPr txBox="1">
            <a:spLocks/>
          </p:cNvSpPr>
          <p:nvPr/>
        </p:nvSpPr>
        <p:spPr>
          <a:xfrm>
            <a:off x="1754908" y="6301553"/>
            <a:ext cx="10437089" cy="45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        LEASING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Wingdings 2" pitchFamily="18" charset="2"/>
              </a:rPr>
              <a:t>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SPACE PLANNING/DESIGN 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Wingdings 2" pitchFamily="18" charset="2"/>
              </a:rPr>
              <a:t>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ASSET/PROJECT MANAGEMENT 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Wingdings 2" pitchFamily="18" charset="2"/>
              </a:rPr>
              <a:t>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LAND ACQUISITIONS  &amp; DISPOSITIONS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https://gspc.georgia.gov/document/document/facility-inspection-checklist-short-form-07-2022docx/download&#10;">
            <a:hlinkClick r:id="rId3"/>
            <a:extLst>
              <a:ext uri="{FF2B5EF4-FFF2-40B4-BE49-F238E27FC236}">
                <a16:creationId xmlns:a16="http://schemas.microsoft.com/office/drawing/2014/main" id="{D495B48E-CC52-4EBF-B3DA-033A9F073C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093" y="3777917"/>
            <a:ext cx="635477" cy="6354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336057-C998-4347-AE64-E7784342EA4B}"/>
              </a:ext>
            </a:extLst>
          </p:cNvPr>
          <p:cNvSpPr txBox="1"/>
          <p:nvPr/>
        </p:nvSpPr>
        <p:spPr>
          <a:xfrm>
            <a:off x="838200" y="4257981"/>
            <a:ext cx="153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Icon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B02244-6FD8-4E23-8312-B09459C49112}"/>
              </a:ext>
            </a:extLst>
          </p:cNvPr>
          <p:cNvSpPr txBox="1"/>
          <p:nvPr/>
        </p:nvSpPr>
        <p:spPr>
          <a:xfrm>
            <a:off x="1083059" y="3539547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FIC</a:t>
            </a:r>
          </a:p>
        </p:txBody>
      </p:sp>
    </p:spTree>
    <p:extLst>
      <p:ext uri="{BB962C8B-B14F-4D97-AF65-F5344CB8AC3E}">
        <p14:creationId xmlns:p14="http://schemas.microsoft.com/office/powerpoint/2010/main" val="12733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6950-83D6-4114-BA7B-6C7B82BC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139" y="1"/>
            <a:ext cx="12192000" cy="45719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116D-ADCF-4B63-A00A-8FD80723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08" y="6301553"/>
            <a:ext cx="10437089" cy="450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400" dirty="0">
              <a:latin typeface="Arial Narrow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        LEASING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SPACE PLANNING/DESIGN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ASSET/PROJECT MANAGEMENT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LAND ACQUISITIONS  &amp; DISPOSITIONS  </a:t>
            </a:r>
          </a:p>
          <a:p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149D55-4ACE-4CAB-8904-B1882B01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" y="278054"/>
            <a:ext cx="1906746" cy="75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0C8433-DCB6-441B-A938-0433C3A08730}"/>
              </a:ext>
            </a:extLst>
          </p:cNvPr>
          <p:cNvCxnSpPr>
            <a:cxnSpLocks/>
          </p:cNvCxnSpPr>
          <p:nvPr/>
        </p:nvCxnSpPr>
        <p:spPr>
          <a:xfrm>
            <a:off x="203200" y="6493165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3AE56-8F49-40BA-A470-A26CA425A8EA}"/>
              </a:ext>
            </a:extLst>
          </p:cNvPr>
          <p:cNvCxnSpPr>
            <a:cxnSpLocks/>
          </p:cNvCxnSpPr>
          <p:nvPr/>
        </p:nvCxnSpPr>
        <p:spPr>
          <a:xfrm>
            <a:off x="203200" y="6751782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1F65D31-F1D7-4B06-A98E-8CE6324DD553}"/>
              </a:ext>
            </a:extLst>
          </p:cNvPr>
          <p:cNvSpPr/>
          <p:nvPr/>
        </p:nvSpPr>
        <p:spPr>
          <a:xfrm>
            <a:off x="5016617" y="278055"/>
            <a:ext cx="6568579" cy="630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0" algn="l"/>
              </a:tabLs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8:30      Coffee and Networking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9:00    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of the State Properties Commission Team: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0050" algn="l"/>
              </a:tabLs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Frank Smith, Deputy Executive Director, SPC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Terry Jones, Assistant Director, SPC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9:15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Colonel William W. Hitchens, Commissioner, DPS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9:30      Overview of Real Estate Markets and Trends: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Erik Weiss, Savills, Vice Chairman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Kari Downing, Savills, Managing Director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Ally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Juratovac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Savills, Research Associate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Raquel Howard, Savills, Assistant Director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Devon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Munos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Savills, Vice President, Research Strategy &amp; Insights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Mike Griffin, Savills, Vice Chairman, Florida Region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10:00    Break and Networking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0" algn="l"/>
              </a:tabLs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10:15    Risk Management Services: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571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Wade Damron, Director of Risk Management Services, DOAS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10:30    Housekeeping: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Renewal Reports and Leasing Packages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Facility Inspection Checklists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Upcoming Renegotiations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A53E6-B3E2-4226-A7F5-7C67CEDB0E24}"/>
              </a:ext>
            </a:extLst>
          </p:cNvPr>
          <p:cNvSpPr/>
          <p:nvPr/>
        </p:nvSpPr>
        <p:spPr>
          <a:xfrm>
            <a:off x="763398" y="2508321"/>
            <a:ext cx="3389152" cy="103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5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6950-83D6-4114-BA7B-6C7B82BC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98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116D-ADCF-4B63-A00A-8FD80723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08" y="6301553"/>
            <a:ext cx="10437089" cy="450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400" dirty="0">
              <a:latin typeface="Arial Narrow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            LEASING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SPACE PLANNING/DESIGN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ASSET/PROJECT MANAGEMENT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LAND ACQUISITIONS  &amp; DISPOSITIONS  </a:t>
            </a:r>
          </a:p>
          <a:p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149D55-4ACE-4CAB-8904-B1882B01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" y="278055"/>
            <a:ext cx="1906746" cy="6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0C8433-DCB6-441B-A938-0433C3A08730}"/>
              </a:ext>
            </a:extLst>
          </p:cNvPr>
          <p:cNvCxnSpPr>
            <a:cxnSpLocks/>
          </p:cNvCxnSpPr>
          <p:nvPr/>
        </p:nvCxnSpPr>
        <p:spPr>
          <a:xfrm>
            <a:off x="203200" y="6493165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3AE56-8F49-40BA-A470-A26CA425A8EA}"/>
              </a:ext>
            </a:extLst>
          </p:cNvPr>
          <p:cNvCxnSpPr>
            <a:cxnSpLocks/>
          </p:cNvCxnSpPr>
          <p:nvPr/>
        </p:nvCxnSpPr>
        <p:spPr>
          <a:xfrm>
            <a:off x="203200" y="6751782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9B2333A-0110-48BC-BA5F-114EB7545542}"/>
              </a:ext>
            </a:extLst>
          </p:cNvPr>
          <p:cNvSpPr/>
          <p:nvPr/>
        </p:nvSpPr>
        <p:spPr>
          <a:xfrm>
            <a:off x="4311941" y="989899"/>
            <a:ext cx="7298422" cy="5085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715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11:00      Doing Business with SPC (Renew, Renegotiate, Relocate)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 Management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Ginette Tatem, Inventory Analyst, SPC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               Tim Barker, Space Designer, SPC	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7150">
              <a:lnSpc>
                <a:spcPct val="107000"/>
              </a:lnSpc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Leasing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Terry Jones, Assistant Director, SPC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7150">
              <a:lnSpc>
                <a:spcPct val="107000"/>
              </a:lnSpc>
              <a:tabLst>
                <a:tab pos="0" algn="l"/>
              </a:tabLs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Management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-David Allen, Asset Manager, SPC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7150">
              <a:lnSpc>
                <a:spcPct val="107000"/>
              </a:lnSpc>
              <a:tabLst>
                <a:tab pos="0" algn="l"/>
              </a:tabLs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11:45      Visual History of DPS: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Lanie Weathers, Project Coordinator, DPS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7150" algn="just">
              <a:lnSpc>
                <a:spcPct val="107000"/>
              </a:lnSpc>
              <a:tabLst>
                <a:tab pos="0" algn="l"/>
              </a:tabLst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0" algn="l"/>
                <a:tab pos="5715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12:00      Break and Networking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7150" algn="just">
              <a:lnSpc>
                <a:spcPct val="107000"/>
              </a:lnSpc>
              <a:tabLst>
                <a:tab pos="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12:15      Lunch Presentation Speaker: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7150">
              <a:lnSpc>
                <a:spcPct val="107000"/>
              </a:lnSpc>
              <a:tabLst>
                <a:tab pos="0" algn="l"/>
                <a:tab pos="571500" algn="l"/>
              </a:tabLs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Dr. William Smith, Ph.D., Chair of the Department of Economics,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7150">
              <a:lnSpc>
                <a:spcPct val="107000"/>
              </a:lnSpc>
              <a:tabLst>
                <a:tab pos="0" algn="l"/>
              </a:tabLs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University of West Georgia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571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1:00       Closing Remarks: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571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Frank Smith, Deputy Executive Director, SPC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571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Terry Jones, Assistant Director, SPC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571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F2A00E-C980-4AD6-938E-34A6C43C6190}"/>
              </a:ext>
            </a:extLst>
          </p:cNvPr>
          <p:cNvSpPr/>
          <p:nvPr/>
        </p:nvSpPr>
        <p:spPr>
          <a:xfrm>
            <a:off x="309982" y="3241224"/>
            <a:ext cx="3817401" cy="103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6950-83D6-4114-BA7B-6C7B82BC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46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Sample Renewal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116D-ADCF-4B63-A00A-8FD80723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08" y="6301553"/>
            <a:ext cx="10437089" cy="450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400" dirty="0">
              <a:latin typeface="Arial Narrow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US" sz="1900" dirty="0">
                <a:latin typeface="Arial Narrow" pitchFamily="34" charset="0"/>
                <a:cs typeface="Arial" charset="0"/>
              </a:rPr>
              <a:t>                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LEASING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SPACE PLANNING/DESIGN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ASSET/PROJECT MANAGEMENT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LAND ACQUISITIONS  &amp; DISPOSITIONS  </a:t>
            </a:r>
          </a:p>
          <a:p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149D55-4ACE-4CAB-8904-B1882B01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" y="278055"/>
            <a:ext cx="1906746" cy="6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0C8433-DCB6-441B-A938-0433C3A08730}"/>
              </a:ext>
            </a:extLst>
          </p:cNvPr>
          <p:cNvCxnSpPr>
            <a:cxnSpLocks/>
          </p:cNvCxnSpPr>
          <p:nvPr/>
        </p:nvCxnSpPr>
        <p:spPr>
          <a:xfrm>
            <a:off x="203200" y="6493165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3AE56-8F49-40BA-A470-A26CA425A8EA}"/>
              </a:ext>
            </a:extLst>
          </p:cNvPr>
          <p:cNvCxnSpPr>
            <a:cxnSpLocks/>
          </p:cNvCxnSpPr>
          <p:nvPr/>
        </p:nvCxnSpPr>
        <p:spPr>
          <a:xfrm>
            <a:off x="203200" y="6751782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2155A40-CCEB-4020-B5E0-171BFA7E75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981000"/>
              </p:ext>
            </p:extLst>
          </p:nvPr>
        </p:nvGraphicFramePr>
        <p:xfrm>
          <a:off x="1719609" y="1057654"/>
          <a:ext cx="8688503" cy="5114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4" imgW="56702160" imgH="41224253" progId="Excel.Sheet.12">
                  <p:embed/>
                </p:oleObj>
              </mc:Choice>
              <mc:Fallback>
                <p:oleObj name="Worksheet" r:id="rId4" imgW="56702160" imgH="412242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9609" y="1057654"/>
                        <a:ext cx="8688503" cy="5114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71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116D-ADCF-4B63-A00A-8FD80723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08" y="6301553"/>
            <a:ext cx="10437089" cy="450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400" dirty="0">
              <a:latin typeface="Arial Narrow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US" sz="1900" dirty="0">
                <a:latin typeface="Arial Narrow" pitchFamily="34" charset="0"/>
                <a:cs typeface="Arial" charset="0"/>
              </a:rPr>
              <a:t>                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LEASING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SPACE PLANNING/DESIGN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ASSET/PROJECT MANAGEMENT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LAND ACQUISITIONS  &amp; DISPOSITIONS  </a:t>
            </a:r>
          </a:p>
          <a:p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149D55-4ACE-4CAB-8904-B1882B01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" y="278055"/>
            <a:ext cx="1906746" cy="6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0C8433-DCB6-441B-A938-0433C3A08730}"/>
              </a:ext>
            </a:extLst>
          </p:cNvPr>
          <p:cNvCxnSpPr>
            <a:cxnSpLocks/>
          </p:cNvCxnSpPr>
          <p:nvPr/>
        </p:nvCxnSpPr>
        <p:spPr>
          <a:xfrm>
            <a:off x="203200" y="6493165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3AE56-8F49-40BA-A470-A26CA425A8EA}"/>
              </a:ext>
            </a:extLst>
          </p:cNvPr>
          <p:cNvCxnSpPr>
            <a:cxnSpLocks/>
          </p:cNvCxnSpPr>
          <p:nvPr/>
        </p:nvCxnSpPr>
        <p:spPr>
          <a:xfrm>
            <a:off x="203200" y="6751782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66D1F5B2-9A08-4CFF-A6C6-334243DB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870" y="1"/>
            <a:ext cx="8358930" cy="1392571"/>
          </a:xfrm>
        </p:spPr>
        <p:txBody>
          <a:bodyPr>
            <a:normAutofit/>
          </a:bodyPr>
          <a:lstStyle/>
          <a:p>
            <a:r>
              <a:rPr lang="en-US" sz="4000" b="1" dirty="0"/>
              <a:t>Maintenance &amp; Improvements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32A0F-AEAE-43C5-A6BC-6815D56B9299}"/>
              </a:ext>
            </a:extLst>
          </p:cNvPr>
          <p:cNvCxnSpPr/>
          <p:nvPr/>
        </p:nvCxnSpPr>
        <p:spPr>
          <a:xfrm flipH="1">
            <a:off x="203200" y="1090569"/>
            <a:ext cx="116252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CB09B-F4E0-4D48-9F53-66AE1BF64389}"/>
              </a:ext>
            </a:extLst>
          </p:cNvPr>
          <p:cNvSpPr/>
          <p:nvPr/>
        </p:nvSpPr>
        <p:spPr>
          <a:xfrm>
            <a:off x="203199" y="1392571"/>
            <a:ext cx="5526481" cy="429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Tenant Improvements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Deferred Maintenance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6232559-A2C3-432D-B7E0-61329594D7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29681" y="1988190"/>
            <a:ext cx="5749954" cy="41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4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6950-83D6-4114-BA7B-6C7B82BC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6256"/>
            <a:ext cx="12191999" cy="90564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116D-ADCF-4B63-A00A-8FD80723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08" y="6301553"/>
            <a:ext cx="10437089" cy="450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400" dirty="0">
              <a:latin typeface="Arial Narrow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US" sz="1900" dirty="0">
                <a:latin typeface="Arial Narrow" pitchFamily="34" charset="0"/>
                <a:cs typeface="Arial" charset="0"/>
              </a:rPr>
              <a:t>                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LEASING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SPACE PLANNING/DESIGN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ASSET/PROJECT MANAGEMENT 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sym typeface="Wingdings 2" pitchFamily="18" charset="2"/>
              </a:rPr>
              <a:t>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LAND ACQUISITIONS  &amp; DISPOSITIONS  </a:t>
            </a:r>
          </a:p>
          <a:p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149D55-4ACE-4CAB-8904-B1882B01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" y="278055"/>
            <a:ext cx="1906746" cy="6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0C8433-DCB6-441B-A938-0433C3A08730}"/>
              </a:ext>
            </a:extLst>
          </p:cNvPr>
          <p:cNvCxnSpPr>
            <a:cxnSpLocks/>
          </p:cNvCxnSpPr>
          <p:nvPr/>
        </p:nvCxnSpPr>
        <p:spPr>
          <a:xfrm>
            <a:off x="203200" y="6493165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3AE56-8F49-40BA-A470-A26CA425A8EA}"/>
              </a:ext>
            </a:extLst>
          </p:cNvPr>
          <p:cNvCxnSpPr>
            <a:cxnSpLocks/>
          </p:cNvCxnSpPr>
          <p:nvPr/>
        </p:nvCxnSpPr>
        <p:spPr>
          <a:xfrm>
            <a:off x="203200" y="6751782"/>
            <a:ext cx="1172132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B7DA09-5FC7-4317-91D6-DC4C9726F9F6}"/>
              </a:ext>
            </a:extLst>
          </p:cNvPr>
          <p:cNvCxnSpPr/>
          <p:nvPr/>
        </p:nvCxnSpPr>
        <p:spPr>
          <a:xfrm flipH="1">
            <a:off x="478172" y="1132514"/>
            <a:ext cx="1122447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46451-D2E2-43AE-8F8A-FB7724E5FE2C}"/>
              </a:ext>
            </a:extLst>
          </p:cNvPr>
          <p:cNvSpPr/>
          <p:nvPr/>
        </p:nvSpPr>
        <p:spPr>
          <a:xfrm>
            <a:off x="142613" y="1878773"/>
            <a:ext cx="9001387" cy="406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Renegotiation Report sent out in October 2024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Tenant-at-Will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A4BA83-29AA-465B-820A-66D2FB83D0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07852" y="1878773"/>
            <a:ext cx="5176009" cy="38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6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5933" y="3600450"/>
            <a:ext cx="7300134" cy="205581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PROPERTIES COMMISSION</a:t>
            </a:r>
          </a:p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MANAGEMENT OVERVIEW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5159F5-DB89-4F10-B169-20F4FA81D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1600200"/>
            <a:ext cx="2228850" cy="13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0" y="208642"/>
            <a:ext cx="5878919" cy="107867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ACTION FORM (SAF)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2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24050" y="1028701"/>
            <a:ext cx="40005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Space Action form initiates the formal request to SPC to perform an action on behalf of the occupying agency.  The form is used for the following request types:</a:t>
            </a:r>
          </a:p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Renegotiations</a:t>
            </a:r>
          </a:p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Cancellations</a:t>
            </a:r>
          </a:p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(New, Relocations, Expansions, Co-locations, Amendments, Landlord Issues, Address Change, and Facility Issues.</a:t>
            </a:r>
          </a:p>
          <a:p>
            <a:pPr marL="0" indent="0">
              <a:buNone/>
            </a:pPr>
            <a:r>
              <a:rPr lang="en-US" sz="16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 All new requests, relocations, expansions, and co-locations please complete the following for submission to Space Management.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Action Form (SAF)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Utilization Questionnaire (SUQ)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Chart specific to that requested location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Design Specifications (if applicable)</a:t>
            </a:r>
          </a:p>
          <a:p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4" y="-1854201"/>
            <a:ext cx="286332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9122" y="914400"/>
            <a:ext cx="4514850" cy="584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4A2D7-64D5-418A-BB3E-2E386A934B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3" y="132158"/>
            <a:ext cx="1285874" cy="6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7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4694" y="1402876"/>
            <a:ext cx="4030469" cy="52159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951" y="184359"/>
            <a:ext cx="6885965" cy="1130091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Utilization questionnaire (SUQ)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8900" y="1402876"/>
            <a:ext cx="3771900" cy="52159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AE071-27B9-467B-A4A6-575A3AB221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94" y="184359"/>
            <a:ext cx="1285874" cy="6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012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1_GEFA Presentation Template 0304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857</Words>
  <Application>Microsoft Office PowerPoint</Application>
  <PresentationFormat>Widescreen</PresentationFormat>
  <Paragraphs>171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Narrow</vt:lpstr>
      <vt:lpstr>Baskerville Old Face</vt:lpstr>
      <vt:lpstr>Bookman Old Style</vt:lpstr>
      <vt:lpstr>Calibri</vt:lpstr>
      <vt:lpstr>Calibri Light</vt:lpstr>
      <vt:lpstr>Rockwell</vt:lpstr>
      <vt:lpstr>Symbol</vt:lpstr>
      <vt:lpstr>Times New Roman</vt:lpstr>
      <vt:lpstr>Wingdings</vt:lpstr>
      <vt:lpstr>Office Theme</vt:lpstr>
      <vt:lpstr>Damask</vt:lpstr>
      <vt:lpstr>1_GEFA Presentation Template 030409</vt:lpstr>
      <vt:lpstr>Worksheet</vt:lpstr>
      <vt:lpstr>Real Estate Management Advisory Team Meeting</vt:lpstr>
      <vt:lpstr>PowerPoint Presentation</vt:lpstr>
      <vt:lpstr>PowerPoint Presentation</vt:lpstr>
      <vt:lpstr>Sample Renewal Report</vt:lpstr>
      <vt:lpstr>Maintenance &amp; Improvements</vt:lpstr>
      <vt:lpstr>Renegotiation</vt:lpstr>
      <vt:lpstr>PowerPoint Presentation</vt:lpstr>
      <vt:lpstr>SPACE ACTION FORM (SAF)  </vt:lpstr>
      <vt:lpstr>Space Utilization questionnaire (SUQ)</vt:lpstr>
      <vt:lpstr>Space Utilization questionnaire (SUQ)</vt:lpstr>
      <vt:lpstr>Space Utilization questionnaire (SUQ)</vt:lpstr>
      <vt:lpstr>PowerPoint Presentation</vt:lpstr>
      <vt:lpstr>Leasing</vt:lpstr>
      <vt:lpstr>PowerPoint Presentation</vt:lpstr>
      <vt:lpstr>David Allen – Space Quality Management Marquach’e Medina – Project Manager</vt:lpstr>
      <vt:lpstr>Agenda</vt:lpstr>
      <vt:lpstr>Definition of project management</vt:lpstr>
      <vt:lpstr>Responsibilities of a Project Manager</vt:lpstr>
      <vt:lpstr>Summary and 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 Management Advisory Team Meeing</dc:title>
  <dc:creator>Jones, Terry</dc:creator>
  <cp:lastModifiedBy>Jones, Terry</cp:lastModifiedBy>
  <cp:revision>56</cp:revision>
  <dcterms:created xsi:type="dcterms:W3CDTF">2024-12-12T15:46:20Z</dcterms:created>
  <dcterms:modified xsi:type="dcterms:W3CDTF">2025-01-27T19:53:27Z</dcterms:modified>
</cp:coreProperties>
</file>